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97" r:id="rId4"/>
    <p:sldId id="298" r:id="rId5"/>
    <p:sldId id="262" r:id="rId6"/>
    <p:sldId id="259" r:id="rId7"/>
    <p:sldId id="294" r:id="rId8"/>
    <p:sldId id="296" r:id="rId9"/>
    <p:sldId id="292" r:id="rId10"/>
    <p:sldId id="288" r:id="rId11"/>
    <p:sldId id="295" r:id="rId12"/>
    <p:sldId id="293" r:id="rId13"/>
    <p:sldId id="299" r:id="rId14"/>
    <p:sldId id="28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3F9"/>
    <a:srgbClr val="86BEDF"/>
    <a:srgbClr val="002650"/>
    <a:srgbClr val="202D50"/>
    <a:srgbClr val="ABD2E9"/>
    <a:srgbClr val="FEF190"/>
    <a:srgbClr val="FFFFCC"/>
    <a:srgbClr val="FFFF8F"/>
    <a:srgbClr val="002249"/>
    <a:srgbClr val="253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189" autoAdjust="0"/>
  </p:normalViewPr>
  <p:slideViewPr>
    <p:cSldViewPr snapToGrid="0">
      <p:cViewPr>
        <p:scale>
          <a:sx n="90" d="100"/>
          <a:sy n="90" d="100"/>
        </p:scale>
        <p:origin x="13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613686414811501E-2"/>
          <c:y val="1.5829890075621734E-2"/>
          <c:w val="0.89127867168777819"/>
          <c:h val="0.76594429161517863"/>
        </c:manualLayout>
      </c:layout>
      <c:lineChart>
        <c:grouping val="standard"/>
        <c:varyColors val="0"/>
        <c:ser>
          <c:idx val="2"/>
          <c:order val="2"/>
          <c:tx>
            <c:strRef>
              <c:f>Quarterly!$D$1</c:f>
              <c:strCache>
                <c:ptCount val="1"/>
                <c:pt idx="0">
                  <c:v>S&amp;P 500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Quarterly!$A$2:$A$146</c:f>
              <c:strCache>
                <c:ptCount val="41"/>
                <c:pt idx="0">
                  <c:v>2014</c:v>
                </c:pt>
                <c:pt idx="4">
                  <c:v>2015</c:v>
                </c:pt>
                <c:pt idx="8">
                  <c:v>2016</c:v>
                </c:pt>
                <c:pt idx="12">
                  <c:v>2017</c:v>
                </c:pt>
                <c:pt idx="16">
                  <c:v>2018</c:v>
                </c:pt>
                <c:pt idx="20">
                  <c:v>2019</c:v>
                </c:pt>
                <c:pt idx="24">
                  <c:v>2020</c:v>
                </c:pt>
                <c:pt idx="28">
                  <c:v>2021</c:v>
                </c:pt>
                <c:pt idx="32">
                  <c:v>2022</c:v>
                </c:pt>
                <c:pt idx="36">
                  <c:v>2023</c:v>
                </c:pt>
                <c:pt idx="40">
                  <c:v>2024</c:v>
                </c:pt>
              </c:strCache>
            </c:strRef>
          </c:cat>
          <c:val>
            <c:numRef>
              <c:f>Quarterly!$D$2:$D$146</c:f>
              <c:numCache>
                <c:formatCode>"$"#,##0</c:formatCode>
                <c:ptCount val="41"/>
                <c:pt idx="0">
                  <c:v>100000</c:v>
                </c:pt>
                <c:pt idx="1">
                  <c:v>101522.32434899443</c:v>
                </c:pt>
                <c:pt idx="2">
                  <c:v>106307.63194100012</c:v>
                </c:pt>
                <c:pt idx="3">
                  <c:v>106803.33053538729</c:v>
                </c:pt>
                <c:pt idx="4">
                  <c:v>111541.4992865778</c:v>
                </c:pt>
                <c:pt idx="5">
                  <c:v>112014.44853900986</c:v>
                </c:pt>
                <c:pt idx="6">
                  <c:v>111980.32444481427</c:v>
                </c:pt>
                <c:pt idx="7">
                  <c:v>103997.59676246517</c:v>
                </c:pt>
                <c:pt idx="8">
                  <c:v>110420.07343801865</c:v>
                </c:pt>
                <c:pt idx="9">
                  <c:v>111417.9912730488</c:v>
                </c:pt>
                <c:pt idx="10">
                  <c:v>113732.35809107157</c:v>
                </c:pt>
                <c:pt idx="11">
                  <c:v>117253.20964688445</c:v>
                </c:pt>
                <c:pt idx="12">
                  <c:v>121979.46140535681</c:v>
                </c:pt>
                <c:pt idx="13">
                  <c:v>127980.45936295649</c:v>
                </c:pt>
                <c:pt idx="14">
                  <c:v>131721.25257376983</c:v>
                </c:pt>
                <c:pt idx="15">
                  <c:v>136586.73851148033</c:v>
                </c:pt>
                <c:pt idx="16">
                  <c:v>145391.8499674286</c:v>
                </c:pt>
                <c:pt idx="17">
                  <c:v>142667.91481478483</c:v>
                </c:pt>
                <c:pt idx="18">
                  <c:v>146541.44805029727</c:v>
                </c:pt>
                <c:pt idx="19">
                  <c:v>158532.61150790914</c:v>
                </c:pt>
                <c:pt idx="20">
                  <c:v>134190.02422331617</c:v>
                </c:pt>
                <c:pt idx="21">
                  <c:v>154325.35003460734</c:v>
                </c:pt>
                <c:pt idx="22">
                  <c:v>160976.99371277072</c:v>
                </c:pt>
                <c:pt idx="23">
                  <c:v>161642.26784514214</c:v>
                </c:pt>
                <c:pt idx="24">
                  <c:v>175780.93400188209</c:v>
                </c:pt>
                <c:pt idx="25">
                  <c:v>135334.21268677647</c:v>
                </c:pt>
                <c:pt idx="26">
                  <c:v>164638.70633178065</c:v>
                </c:pt>
                <c:pt idx="27">
                  <c:v>183430.4955150756</c:v>
                </c:pt>
                <c:pt idx="28">
                  <c:v>203948.83851388111</c:v>
                </c:pt>
                <c:pt idx="29">
                  <c:v>216310.01443481643</c:v>
                </c:pt>
                <c:pt idx="30">
                  <c:v>232993.2949925235</c:v>
                </c:pt>
                <c:pt idx="31">
                  <c:v>233883.39500734129</c:v>
                </c:pt>
                <c:pt idx="32">
                  <c:v>258857.12019484519</c:v>
                </c:pt>
                <c:pt idx="33">
                  <c:v>245973.15272534068</c:v>
                </c:pt>
                <c:pt idx="34">
                  <c:v>204836.77151709862</c:v>
                </c:pt>
                <c:pt idx="35">
                  <c:v>195560.8783620715</c:v>
                </c:pt>
                <c:pt idx="36">
                  <c:v>208753.10323171673</c:v>
                </c:pt>
                <c:pt idx="37">
                  <c:v>222237.87466740067</c:v>
                </c:pt>
                <c:pt idx="38">
                  <c:v>241106.04467109678</c:v>
                </c:pt>
                <c:pt idx="39">
                  <c:v>232115.11354150739</c:v>
                </c:pt>
                <c:pt idx="40">
                  <c:v>257061.75108400764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D3-4D11-93B4-58892705C020}"/>
            </c:ext>
          </c:extLst>
        </c:ser>
        <c:ser>
          <c:idx val="5"/>
          <c:order val="5"/>
          <c:tx>
            <c:strRef>
              <c:f>Quarterly!$G$1</c:f>
              <c:strCache>
                <c:ptCount val="1"/>
                <c:pt idx="0">
                  <c:v>Fixed Indexed Annuity</c:v>
                </c:pt>
              </c:strCache>
            </c:strRef>
          </c:tx>
          <c:spPr>
            <a:ln w="41275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Quarterly!$A$2:$A$146</c:f>
              <c:strCache>
                <c:ptCount val="41"/>
                <c:pt idx="0">
                  <c:v>2014</c:v>
                </c:pt>
                <c:pt idx="4">
                  <c:v>2015</c:v>
                </c:pt>
                <c:pt idx="8">
                  <c:v>2016</c:v>
                </c:pt>
                <c:pt idx="12">
                  <c:v>2017</c:v>
                </c:pt>
                <c:pt idx="16">
                  <c:v>2018</c:v>
                </c:pt>
                <c:pt idx="20">
                  <c:v>2019</c:v>
                </c:pt>
                <c:pt idx="24">
                  <c:v>2020</c:v>
                </c:pt>
                <c:pt idx="28">
                  <c:v>2021</c:v>
                </c:pt>
                <c:pt idx="32">
                  <c:v>2022</c:v>
                </c:pt>
                <c:pt idx="36">
                  <c:v>2023</c:v>
                </c:pt>
                <c:pt idx="40">
                  <c:v>2024</c:v>
                </c:pt>
              </c:strCache>
            </c:strRef>
          </c:cat>
          <c:val>
            <c:numRef>
              <c:f>Quarterly!$G$2:$G$146</c:f>
              <c:numCache>
                <c:formatCode>"$"#,##0</c:formatCode>
                <c:ptCount val="41"/>
                <c:pt idx="0">
                  <c:v>100000</c:v>
                </c:pt>
                <c:pt idx="1">
                  <c:v>101522.32434899443</c:v>
                </c:pt>
                <c:pt idx="2">
                  <c:v>106307.63194100012</c:v>
                </c:pt>
                <c:pt idx="3">
                  <c:v>106803.33053538729</c:v>
                </c:pt>
                <c:pt idx="4">
                  <c:v>111541.4992865778</c:v>
                </c:pt>
                <c:pt idx="5">
                  <c:v>112014.44853900986</c:v>
                </c:pt>
                <c:pt idx="6">
                  <c:v>112014.44853900986</c:v>
                </c:pt>
                <c:pt idx="7">
                  <c:v>112014.44853900986</c:v>
                </c:pt>
                <c:pt idx="8">
                  <c:v>118932.01399689192</c:v>
                </c:pt>
                <c:pt idx="9">
                  <c:v>120006.85821885464</c:v>
                </c:pt>
                <c:pt idx="10">
                  <c:v>122499.63238776091</c:v>
                </c:pt>
                <c:pt idx="11">
                  <c:v>126291.89545623248</c:v>
                </c:pt>
                <c:pt idx="12">
                  <c:v>131382.47928569344</c:v>
                </c:pt>
                <c:pt idx="13">
                  <c:v>137846.07554012979</c:v>
                </c:pt>
                <c:pt idx="14">
                  <c:v>141875.2348827711</c:v>
                </c:pt>
                <c:pt idx="15">
                  <c:v>147115.78602196483</c:v>
                </c:pt>
                <c:pt idx="16">
                  <c:v>156599.65617634266</c:v>
                </c:pt>
                <c:pt idx="17">
                  <c:v>156599.65617634266</c:v>
                </c:pt>
                <c:pt idx="18">
                  <c:v>160851.44589133485</c:v>
                </c:pt>
                <c:pt idx="19">
                  <c:v>173719.56156264164</c:v>
                </c:pt>
                <c:pt idx="20">
                  <c:v>173719.56156264164</c:v>
                </c:pt>
                <c:pt idx="21">
                  <c:v>187617.12648765297</c:v>
                </c:pt>
                <c:pt idx="22">
                  <c:v>195703.69342585801</c:v>
                </c:pt>
                <c:pt idx="23">
                  <c:v>196512.48356314981</c:v>
                </c:pt>
                <c:pt idx="24">
                  <c:v>212233.48224820179</c:v>
                </c:pt>
                <c:pt idx="25">
                  <c:v>212233.48224820179</c:v>
                </c:pt>
                <c:pt idx="26">
                  <c:v>229212.16082805794</c:v>
                </c:pt>
                <c:pt idx="27">
                  <c:v>247549.13369430258</c:v>
                </c:pt>
                <c:pt idx="28">
                  <c:v>267353.06438984681</c:v>
                </c:pt>
                <c:pt idx="29">
                  <c:v>283557.11971080472</c:v>
                </c:pt>
                <c:pt idx="30">
                  <c:v>305426.94850551471</c:v>
                </c:pt>
                <c:pt idx="31">
                  <c:v>306593.76547936467</c:v>
                </c:pt>
                <c:pt idx="32">
                  <c:v>331121.26671771385</c:v>
                </c:pt>
                <c:pt idx="33">
                  <c:v>331121.26671771385</c:v>
                </c:pt>
                <c:pt idx="34">
                  <c:v>331121.26671771385</c:v>
                </c:pt>
                <c:pt idx="35">
                  <c:v>331121.26671771385</c:v>
                </c:pt>
                <c:pt idx="36">
                  <c:v>353458.1791219131</c:v>
                </c:pt>
                <c:pt idx="37">
                  <c:v>376290.42776274611</c:v>
                </c:pt>
                <c:pt idx="38">
                  <c:v>406393.66198376578</c:v>
                </c:pt>
                <c:pt idx="39">
                  <c:v>406393.66198376578</c:v>
                </c:pt>
                <c:pt idx="40">
                  <c:v>438905.15494246705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D3-4D11-93B4-58892705C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9641648"/>
        <c:axId val="9455168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Quarterly!$B$1</c15:sqref>
                        </c15:formulaRef>
                      </c:ext>
                    </c:extLst>
                    <c:strCache>
                      <c:ptCount val="1"/>
                      <c:pt idx="0">
                        <c:v> S&amp;P 500 </c:v>
                      </c:pt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Quarterly!$A$2:$A$146</c15:sqref>
                        </c15:formulaRef>
                      </c:ext>
                    </c:extLst>
                    <c:strCache>
                      <c:ptCount val="41"/>
                      <c:pt idx="0">
                        <c:v>2014</c:v>
                      </c:pt>
                      <c:pt idx="4">
                        <c:v>2015</c:v>
                      </c:pt>
                      <c:pt idx="8">
                        <c:v>2016</c:v>
                      </c:pt>
                      <c:pt idx="12">
                        <c:v>2017</c:v>
                      </c:pt>
                      <c:pt idx="16">
                        <c:v>2018</c:v>
                      </c:pt>
                      <c:pt idx="20">
                        <c:v>2019</c:v>
                      </c:pt>
                      <c:pt idx="24">
                        <c:v>2020</c:v>
                      </c:pt>
                      <c:pt idx="28">
                        <c:v>2021</c:v>
                      </c:pt>
                      <c:pt idx="32">
                        <c:v>2022</c:v>
                      </c:pt>
                      <c:pt idx="36">
                        <c:v>2023</c:v>
                      </c:pt>
                      <c:pt idx="40">
                        <c:v>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Quarterly!$B$2:$B$146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41"/>
                      <c:pt idx="0">
                        <c:v>1845.8599850000001</c:v>
                      </c:pt>
                      <c:pt idx="1">
                        <c:v>1873.959961</c:v>
                      </c:pt>
                      <c:pt idx="2">
                        <c:v>1962.290039</c:v>
                      </c:pt>
                      <c:pt idx="3">
                        <c:v>1971.4399410000001</c:v>
                      </c:pt>
                      <c:pt idx="4">
                        <c:v>2058.8999020000001</c:v>
                      </c:pt>
                      <c:pt idx="5">
                        <c:v>2067.6298830000001</c:v>
                      </c:pt>
                      <c:pt idx="6">
                        <c:v>2067</c:v>
                      </c:pt>
                      <c:pt idx="7">
                        <c:v>1919.650024</c:v>
                      </c:pt>
                      <c:pt idx="8">
                        <c:v>2038.1999510000001</c:v>
                      </c:pt>
                      <c:pt idx="9">
                        <c:v>2056.6201169999999</c:v>
                      </c:pt>
                      <c:pt idx="10">
                        <c:v>2099.3400879999999</c:v>
                      </c:pt>
                      <c:pt idx="11">
                        <c:v>2164.330078</c:v>
                      </c:pt>
                      <c:pt idx="12">
                        <c:v>2251.570068</c:v>
                      </c:pt>
                      <c:pt idx="13">
                        <c:v>2362.3400879999999</c:v>
                      </c:pt>
                      <c:pt idx="14">
                        <c:v>2431.389893</c:v>
                      </c:pt>
                      <c:pt idx="15">
                        <c:v>2521.1999510000001</c:v>
                      </c:pt>
                      <c:pt idx="16">
                        <c:v>2683.7299800000001</c:v>
                      </c:pt>
                      <c:pt idx="17">
                        <c:v>2633.4499510000001</c:v>
                      </c:pt>
                      <c:pt idx="18">
                        <c:v>2704.9499510000001</c:v>
                      </c:pt>
                      <c:pt idx="19">
                        <c:v>2926.290039</c:v>
                      </c:pt>
                      <c:pt idx="20">
                        <c:v>2476.959961</c:v>
                      </c:pt>
                      <c:pt idx="21">
                        <c:v>2848.6298830000001</c:v>
                      </c:pt>
                      <c:pt idx="22">
                        <c:v>2971.4099120000001</c:v>
                      </c:pt>
                      <c:pt idx="23">
                        <c:v>2983.6899410000001</c:v>
                      </c:pt>
                      <c:pt idx="24">
                        <c:v>3244.669922</c:v>
                      </c:pt>
                      <c:pt idx="25">
                        <c:v>2498.080078</c:v>
                      </c:pt>
                      <c:pt idx="26">
                        <c:v>3039</c:v>
                      </c:pt>
                      <c:pt idx="27">
                        <c:v>3385.8701169999999</c:v>
                      </c:pt>
                      <c:pt idx="28">
                        <c:v>3764.61</c:v>
                      </c:pt>
                      <c:pt idx="29">
                        <c:v>3992.78</c:v>
                      </c:pt>
                      <c:pt idx="30">
                        <c:v>4300.7299999999996</c:v>
                      </c:pt>
                      <c:pt idx="31">
                        <c:v>4317.16</c:v>
                      </c:pt>
                      <c:pt idx="32">
                        <c:v>4778.1400000000003</c:v>
                      </c:pt>
                      <c:pt idx="33">
                        <c:v>4540.32</c:v>
                      </c:pt>
                      <c:pt idx="34">
                        <c:v>3781</c:v>
                      </c:pt>
                      <c:pt idx="35">
                        <c:v>3609.78</c:v>
                      </c:pt>
                      <c:pt idx="36">
                        <c:v>3853.29</c:v>
                      </c:pt>
                      <c:pt idx="37">
                        <c:v>4102.2</c:v>
                      </c:pt>
                      <c:pt idx="38">
                        <c:v>4450.4799999999996</c:v>
                      </c:pt>
                      <c:pt idx="39">
                        <c:v>4284.5200000000004</c:v>
                      </c:pt>
                      <c:pt idx="40">
                        <c:v>4745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21D3-4D11-93B4-58892705C02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Quarterly!$C$1</c15:sqref>
                        </c15:formulaRef>
                      </c:ext>
                    </c:extLst>
                    <c:strCache>
                      <c:ptCount val="1"/>
                      <c:pt idx="0">
                        <c:v> S&amp;P Change 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Quarterly!$A$2:$A$146</c15:sqref>
                        </c15:formulaRef>
                      </c:ext>
                    </c:extLst>
                    <c:strCache>
                      <c:ptCount val="41"/>
                      <c:pt idx="0">
                        <c:v>2014</c:v>
                      </c:pt>
                      <c:pt idx="4">
                        <c:v>2015</c:v>
                      </c:pt>
                      <c:pt idx="8">
                        <c:v>2016</c:v>
                      </c:pt>
                      <c:pt idx="12">
                        <c:v>2017</c:v>
                      </c:pt>
                      <c:pt idx="16">
                        <c:v>2018</c:v>
                      </c:pt>
                      <c:pt idx="20">
                        <c:v>2019</c:v>
                      </c:pt>
                      <c:pt idx="24">
                        <c:v>2020</c:v>
                      </c:pt>
                      <c:pt idx="28">
                        <c:v>2021</c:v>
                      </c:pt>
                      <c:pt idx="32">
                        <c:v>2022</c:v>
                      </c:pt>
                      <c:pt idx="36">
                        <c:v>2023</c:v>
                      </c:pt>
                      <c:pt idx="40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Quarterly!$C$2:$C$146</c15:sqref>
                        </c15:formulaRef>
                      </c:ext>
                    </c:extLst>
                    <c:numCache>
                      <c:formatCode>0.00%</c:formatCode>
                      <c:ptCount val="41"/>
                      <c:pt idx="0">
                        <c:v>1.5223243489944319E-2</c:v>
                      </c:pt>
                      <c:pt idx="1">
                        <c:v>4.7135520415742732E-2</c:v>
                      </c:pt>
                      <c:pt idx="2">
                        <c:v>4.6628693099125046E-3</c:v>
                      </c:pt>
                      <c:pt idx="3">
                        <c:v>4.4363492481356813E-2</c:v>
                      </c:pt>
                      <c:pt idx="4">
                        <c:v>4.2401191974023181E-3</c:v>
                      </c:pt>
                      <c:pt idx="5">
                        <c:v>-3.0464011241999612E-4</c:v>
                      </c:pt>
                      <c:pt idx="6">
                        <c:v>-7.1286877600387016E-2</c:v>
                      </c:pt>
                      <c:pt idx="7">
                        <c:v>6.1756010479960294E-2</c:v>
                      </c:pt>
                      <c:pt idx="8">
                        <c:v>9.0374675904404834E-3</c:v>
                      </c:pt>
                      <c:pt idx="9">
                        <c:v>2.0771930920483156E-2</c:v>
                      </c:pt>
                      <c:pt idx="10">
                        <c:v>3.0957342438935047E-2</c:v>
                      </c:pt>
                      <c:pt idx="11">
                        <c:v>4.0308080032143805E-2</c:v>
                      </c:pt>
                      <c:pt idx="12">
                        <c:v>4.9196790086303427E-2</c:v>
                      </c:pt>
                      <c:pt idx="13">
                        <c:v>2.9229409156942734E-2</c:v>
                      </c:pt>
                      <c:pt idx="14">
                        <c:v>3.6937744233684705E-2</c:v>
                      </c:pt>
                      <c:pt idx="15">
                        <c:v>6.4465346723307157E-2</c:v>
                      </c:pt>
                      <c:pt idx="16">
                        <c:v>-1.8735129604953778E-2</c:v>
                      </c:pt>
                      <c:pt idx="17">
                        <c:v>2.7150696360433699E-2</c:v>
                      </c:pt>
                      <c:pt idx="18">
                        <c:v>8.182779423263345E-2</c:v>
                      </c:pt>
                      <c:pt idx="19">
                        <c:v>-0.15354939941412962</c:v>
                      </c:pt>
                      <c:pt idx="20">
                        <c:v>0.15005083967927735</c:v>
                      </c:pt>
                      <c:pt idx="21">
                        <c:v>4.3101432633535289E-2</c:v>
                      </c:pt>
                      <c:pt idx="22">
                        <c:v>4.1327280192501471E-3</c:v>
                      </c:pt>
                      <c:pt idx="23">
                        <c:v>8.7468867798150329E-2</c:v>
                      </c:pt>
                      <c:pt idx="24">
                        <c:v>-0.23009731712241641</c:v>
                      </c:pt>
                      <c:pt idx="25">
                        <c:v>0.21653426035608456</c:v>
                      </c:pt>
                      <c:pt idx="26">
                        <c:v>0.11413955807831522</c:v>
                      </c:pt>
                      <c:pt idx="27">
                        <c:v>0.1118589520307935</c:v>
                      </c:pt>
                      <c:pt idx="28">
                        <c:v>6.0609199890559733E-2</c:v>
                      </c:pt>
                      <c:pt idx="29">
                        <c:v>7.7126713718261297E-2</c:v>
                      </c:pt>
                      <c:pt idx="30">
                        <c:v>3.820281673111377E-3</c:v>
                      </c:pt>
                      <c:pt idx="31">
                        <c:v>0.10677853033012455</c:v>
                      </c:pt>
                      <c:pt idx="32">
                        <c:v>-4.9772505619341545E-2</c:v>
                      </c:pt>
                      <c:pt idx="33">
                        <c:v>-0.16723931352856181</c:v>
                      </c:pt>
                      <c:pt idx="34">
                        <c:v>-4.5284316318434222E-2</c:v>
                      </c:pt>
                      <c:pt idx="35">
                        <c:v>6.7458404667320379E-2</c:v>
                      </c:pt>
                      <c:pt idx="36">
                        <c:v>6.4596747195253892E-2</c:v>
                      </c:pt>
                      <c:pt idx="37">
                        <c:v>8.4900784944663785E-2</c:v>
                      </c:pt>
                      <c:pt idx="38">
                        <c:v>-3.7290359691538696E-2</c:v>
                      </c:pt>
                      <c:pt idx="39">
                        <c:v>0.10747528311222716</c:v>
                      </c:pt>
                      <c:pt idx="40">
                        <c:v>0.10790305584826133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21D3-4D11-93B4-58892705C02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Quarterly!$E$1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Quarterly!$A$2:$A$146</c15:sqref>
                        </c15:formulaRef>
                      </c:ext>
                    </c:extLst>
                    <c:strCache>
                      <c:ptCount val="41"/>
                      <c:pt idx="0">
                        <c:v>2014</c:v>
                      </c:pt>
                      <c:pt idx="4">
                        <c:v>2015</c:v>
                      </c:pt>
                      <c:pt idx="8">
                        <c:v>2016</c:v>
                      </c:pt>
                      <c:pt idx="12">
                        <c:v>2017</c:v>
                      </c:pt>
                      <c:pt idx="16">
                        <c:v>2018</c:v>
                      </c:pt>
                      <c:pt idx="20">
                        <c:v>2019</c:v>
                      </c:pt>
                      <c:pt idx="24">
                        <c:v>2020</c:v>
                      </c:pt>
                      <c:pt idx="28">
                        <c:v>2021</c:v>
                      </c:pt>
                      <c:pt idx="32">
                        <c:v>2022</c:v>
                      </c:pt>
                      <c:pt idx="36">
                        <c:v>2023</c:v>
                      </c:pt>
                      <c:pt idx="40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Quarterly!$E$2:$E$146</c15:sqref>
                        </c15:formulaRef>
                      </c:ext>
                    </c:extLst>
                    <c:numCache>
                      <c:formatCode>General</c:formatCode>
                      <c:ptCount val="4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1D3-4D11-93B4-58892705C02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Quarterly!$F$1</c15:sqref>
                        </c15:formulaRef>
                      </c:ext>
                    </c:extLst>
                    <c:strCache>
                      <c:ptCount val="1"/>
                      <c:pt idx="0">
                        <c:v>Annuity</c:v>
                      </c:pt>
                    </c:strCache>
                  </c:strRef>
                </c:tx>
                <c:spPr>
                  <a:ln w="34925" cap="rnd">
                    <a:solidFill>
                      <a:schemeClr val="accent5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Quarterly!$A$2:$A$146</c15:sqref>
                        </c15:formulaRef>
                      </c:ext>
                    </c:extLst>
                    <c:strCache>
                      <c:ptCount val="41"/>
                      <c:pt idx="0">
                        <c:v>2014</c:v>
                      </c:pt>
                      <c:pt idx="4">
                        <c:v>2015</c:v>
                      </c:pt>
                      <c:pt idx="8">
                        <c:v>2016</c:v>
                      </c:pt>
                      <c:pt idx="12">
                        <c:v>2017</c:v>
                      </c:pt>
                      <c:pt idx="16">
                        <c:v>2018</c:v>
                      </c:pt>
                      <c:pt idx="20">
                        <c:v>2019</c:v>
                      </c:pt>
                      <c:pt idx="24">
                        <c:v>2020</c:v>
                      </c:pt>
                      <c:pt idx="28">
                        <c:v>2021</c:v>
                      </c:pt>
                      <c:pt idx="32">
                        <c:v>2022</c:v>
                      </c:pt>
                      <c:pt idx="36">
                        <c:v>2023</c:v>
                      </c:pt>
                      <c:pt idx="40">
                        <c:v>2024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Quarterly!$F$2:$F$146</c15:sqref>
                        </c15:formulaRef>
                      </c:ext>
                    </c:extLst>
                    <c:numCache>
                      <c:formatCode>0.00%</c:formatCode>
                      <c:ptCount val="41"/>
                      <c:pt idx="0">
                        <c:v>1.5223243489944319E-2</c:v>
                      </c:pt>
                      <c:pt idx="1">
                        <c:v>4.7135520415742732E-2</c:v>
                      </c:pt>
                      <c:pt idx="2">
                        <c:v>4.6628693099125046E-3</c:v>
                      </c:pt>
                      <c:pt idx="3">
                        <c:v>4.4363492481356813E-2</c:v>
                      </c:pt>
                      <c:pt idx="4">
                        <c:v>4.2401191974023181E-3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6.1756010479960294E-2</c:v>
                      </c:pt>
                      <c:pt idx="8">
                        <c:v>9.0374675904404834E-3</c:v>
                      </c:pt>
                      <c:pt idx="9">
                        <c:v>2.0771930920483156E-2</c:v>
                      </c:pt>
                      <c:pt idx="10">
                        <c:v>3.0957342438935047E-2</c:v>
                      </c:pt>
                      <c:pt idx="11">
                        <c:v>4.0308080032143805E-2</c:v>
                      </c:pt>
                      <c:pt idx="12">
                        <c:v>4.9196790086303427E-2</c:v>
                      </c:pt>
                      <c:pt idx="13">
                        <c:v>2.9229409156942734E-2</c:v>
                      </c:pt>
                      <c:pt idx="14">
                        <c:v>3.6937744233684705E-2</c:v>
                      </c:pt>
                      <c:pt idx="15">
                        <c:v>6.4465346723307157E-2</c:v>
                      </c:pt>
                      <c:pt idx="16">
                        <c:v>0</c:v>
                      </c:pt>
                      <c:pt idx="17">
                        <c:v>2.7150696360433699E-2</c:v>
                      </c:pt>
                      <c:pt idx="18">
                        <c:v>0.08</c:v>
                      </c:pt>
                      <c:pt idx="19">
                        <c:v>0</c:v>
                      </c:pt>
                      <c:pt idx="20">
                        <c:v>0.08</c:v>
                      </c:pt>
                      <c:pt idx="21">
                        <c:v>4.3101432633535289E-2</c:v>
                      </c:pt>
                      <c:pt idx="22">
                        <c:v>4.1327280192501471E-3</c:v>
                      </c:pt>
                      <c:pt idx="23">
                        <c:v>0.08</c:v>
                      </c:pt>
                      <c:pt idx="24">
                        <c:v>0</c:v>
                      </c:pt>
                      <c:pt idx="25">
                        <c:v>0.08</c:v>
                      </c:pt>
                      <c:pt idx="26">
                        <c:v>0.08</c:v>
                      </c:pt>
                      <c:pt idx="27">
                        <c:v>0.08</c:v>
                      </c:pt>
                      <c:pt idx="28">
                        <c:v>6.0609199890559733E-2</c:v>
                      </c:pt>
                      <c:pt idx="29">
                        <c:v>7.7126713718261297E-2</c:v>
                      </c:pt>
                      <c:pt idx="30">
                        <c:v>3.820281673111377E-3</c:v>
                      </c:pt>
                      <c:pt idx="31">
                        <c:v>0.08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6.7458404667320379E-2</c:v>
                      </c:pt>
                      <c:pt idx="36">
                        <c:v>6.4596747195253892E-2</c:v>
                      </c:pt>
                      <c:pt idx="37">
                        <c:v>0.08</c:v>
                      </c:pt>
                      <c:pt idx="38">
                        <c:v>0</c:v>
                      </c:pt>
                      <c:pt idx="39">
                        <c:v>0.08</c:v>
                      </c:pt>
                      <c:pt idx="40">
                        <c:v>0.08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1D3-4D11-93B4-58892705C020}"/>
                  </c:ext>
                </c:extLst>
              </c15:ser>
            </c15:filteredLineSeries>
          </c:ext>
        </c:extLst>
      </c:lineChart>
      <c:dateAx>
        <c:axId val="146964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2340000" spcFirstLastPara="1" vertOverflow="ellipsis" wrap="square" anchor="t" anchorCtr="0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516864"/>
        <c:crossesAt val="0"/>
        <c:auto val="0"/>
        <c:lblOffset val="0"/>
        <c:baseTimeUnit val="months"/>
        <c:majorTimeUnit val="months"/>
        <c:minorUnit val="1"/>
        <c:minorTimeUnit val="months"/>
      </c:dateAx>
      <c:valAx>
        <c:axId val="945516864"/>
        <c:scaling>
          <c:orientation val="minMax"/>
          <c:max val="450000"/>
        </c:scaling>
        <c:delete val="0"/>
        <c:axPos val="l"/>
        <c:majorGridlines>
          <c:spPr>
            <a:ln w="98425" cap="flat" cmpd="sng" algn="ctr">
              <a:solidFill>
                <a:schemeClr val="bg1">
                  <a:alpha val="13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Adobe Gothic Std B" panose="020B0800000000000000" pitchFamily="34" charset="-128"/>
                <a:cs typeface="+mn-cs"/>
              </a:defRPr>
            </a:pPr>
            <a:endParaRPr lang="en-US"/>
          </a:p>
        </c:txPr>
        <c:crossAx val="146964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rgbClr val="002147"/>
        </a:gs>
        <a:gs pos="88000">
          <a:srgbClr val="003064"/>
        </a:gs>
        <a:gs pos="12950">
          <a:srgbClr val="002854"/>
        </a:gs>
        <a:gs pos="100000">
          <a:srgbClr val="002147"/>
        </a:gs>
        <a:gs pos="50000">
          <a:schemeClr val="bg1">
            <a:lumMod val="65000"/>
          </a:schemeClr>
        </a:gs>
      </a:gsLst>
      <a:lin ang="16200000" scaled="1"/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801"/>
          </a:xfrm>
          <a:prstGeom prst="rect">
            <a:avLst/>
          </a:prstGeom>
        </p:spPr>
        <p:txBody>
          <a:bodyPr vert="horz" lIns="78669" tIns="39334" rIns="78669" bIns="39334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1"/>
            <a:ext cx="3038475" cy="465801"/>
          </a:xfrm>
          <a:prstGeom prst="rect">
            <a:avLst/>
          </a:prstGeom>
        </p:spPr>
        <p:txBody>
          <a:bodyPr vert="horz" lIns="78669" tIns="39334" rIns="78669" bIns="39334" rtlCol="0"/>
          <a:lstStyle>
            <a:lvl1pPr algn="r">
              <a:defRPr sz="1000"/>
            </a:lvl1pPr>
          </a:lstStyle>
          <a:p>
            <a:fld id="{1B3FF149-AC87-4DFD-B34F-4DE5E7D36D6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8669" tIns="39334" rIns="78669" bIns="393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74139"/>
            <a:ext cx="5607050" cy="3660212"/>
          </a:xfrm>
          <a:prstGeom prst="rect">
            <a:avLst/>
          </a:prstGeom>
        </p:spPr>
        <p:txBody>
          <a:bodyPr vert="horz" lIns="78669" tIns="39334" rIns="78669" bIns="393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30599"/>
            <a:ext cx="3038475" cy="465801"/>
          </a:xfrm>
          <a:prstGeom prst="rect">
            <a:avLst/>
          </a:prstGeom>
        </p:spPr>
        <p:txBody>
          <a:bodyPr vert="horz" lIns="78669" tIns="39334" rIns="78669" bIns="39334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30599"/>
            <a:ext cx="3038475" cy="465801"/>
          </a:xfrm>
          <a:prstGeom prst="rect">
            <a:avLst/>
          </a:prstGeom>
        </p:spPr>
        <p:txBody>
          <a:bodyPr vert="horz" lIns="78669" tIns="39334" rIns="78669" bIns="39334" rtlCol="0" anchor="b"/>
          <a:lstStyle>
            <a:lvl1pPr algn="r">
              <a:defRPr sz="1000"/>
            </a:lvl1pPr>
          </a:lstStyle>
          <a:p>
            <a:fld id="{F5C30F78-3181-4763-B69C-30F67FAE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06363" y="1504950"/>
            <a:ext cx="7223126" cy="4062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7" name="Google Shape;837;p24:notes"/>
          <p:cNvSpPr txBox="1">
            <a:spLocks noGrp="1"/>
          </p:cNvSpPr>
          <p:nvPr>
            <p:ph type="body" idx="1"/>
          </p:nvPr>
        </p:nvSpPr>
        <p:spPr>
          <a:xfrm>
            <a:off x="701040" y="5794058"/>
            <a:ext cx="5608320" cy="4740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1" tIns="40064" rIns="80151" bIns="40064" anchor="t" anchorCtr="0">
            <a:noAutofit/>
          </a:bodyPr>
          <a:lstStyle/>
          <a:p>
            <a:endParaRPr dirty="0"/>
          </a:p>
        </p:txBody>
      </p:sp>
      <p:sp>
        <p:nvSpPr>
          <p:cNvPr id="838" name="Google Shape;838;p24:notes"/>
          <p:cNvSpPr txBox="1">
            <a:spLocks noGrp="1"/>
          </p:cNvSpPr>
          <p:nvPr>
            <p:ph type="sldNum" idx="12"/>
          </p:nvPr>
        </p:nvSpPr>
        <p:spPr>
          <a:xfrm>
            <a:off x="3970938" y="11435534"/>
            <a:ext cx="3037840" cy="60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51" tIns="40064" rIns="80151" bIns="40064" anchor="b" anchorCtr="0">
            <a:noAutofit/>
          </a:bodyPr>
          <a:lstStyle/>
          <a:p>
            <a:fld id="{00000000-1234-1234-1234-123412341234}" type="slidenum">
              <a:rPr lang="en-US"/>
              <a:p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508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30F78-3181-4763-B69C-30F67FAE99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7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5B09-7714-40B0-87D6-37011B50931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35B0-D2F8-4C38-A8AE-1C0BB0FF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5B09-7714-40B0-87D6-37011B50931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35B0-D2F8-4C38-A8AE-1C0BB0FF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1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5B09-7714-40B0-87D6-37011B50931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35B0-D2F8-4C38-A8AE-1C0BB0FF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5B09-7714-40B0-87D6-37011B50931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35B0-D2F8-4C38-A8AE-1C0BB0FF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7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5B09-7714-40B0-87D6-37011B50931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35B0-D2F8-4C38-A8AE-1C0BB0FF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4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5B09-7714-40B0-87D6-37011B50931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35B0-D2F8-4C38-A8AE-1C0BB0FF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5B09-7714-40B0-87D6-37011B50931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35B0-D2F8-4C38-A8AE-1C0BB0FF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8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5B09-7714-40B0-87D6-37011B50931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35B0-D2F8-4C38-A8AE-1C0BB0FF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5B09-7714-40B0-87D6-37011B50931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35B0-D2F8-4C38-A8AE-1C0BB0FF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3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5B09-7714-40B0-87D6-37011B50931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35B0-D2F8-4C38-A8AE-1C0BB0FF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1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75B09-7714-40B0-87D6-37011B50931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35B0-D2F8-4C38-A8AE-1C0BB0FF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5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EEEEE"/>
            </a:gs>
            <a:gs pos="100000">
              <a:srgbClr val="94949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75B09-7714-40B0-87D6-37011B50931F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535B0-D2F8-4C38-A8AE-1C0BB0FF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6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gif"/><Relationship Id="rId26" Type="http://schemas.openxmlformats.org/officeDocument/2006/relationships/image" Target="../media/image26.jpeg"/><Relationship Id="rId39" Type="http://schemas.openxmlformats.org/officeDocument/2006/relationships/image" Target="../media/image39.png"/><Relationship Id="rId21" Type="http://schemas.openxmlformats.org/officeDocument/2006/relationships/image" Target="../media/image21.jpe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image" Target="../media/image16.jpg"/><Relationship Id="rId20" Type="http://schemas.openxmlformats.org/officeDocument/2006/relationships/image" Target="../media/image20.png"/><Relationship Id="rId29" Type="http://schemas.openxmlformats.org/officeDocument/2006/relationships/image" Target="../media/image29.jpe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jpeg"/><Relationship Id="rId15" Type="http://schemas.openxmlformats.org/officeDocument/2006/relationships/image" Target="../media/image15.JP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36" Type="http://schemas.openxmlformats.org/officeDocument/2006/relationships/image" Target="../media/image36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g"/><Relationship Id="rId27" Type="http://schemas.openxmlformats.org/officeDocument/2006/relationships/image" Target="../media/image27.jpe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12" Type="http://schemas.openxmlformats.org/officeDocument/2006/relationships/image" Target="../media/image12.gif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0F0F0"/>
            </a:gs>
            <a:gs pos="100000">
              <a:srgbClr val="A1A1A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D9936C63-2B81-46E9-846D-1A8495110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89" y="0"/>
            <a:ext cx="12578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rrow&#10;&#10;Description automatically generated">
            <a:extLst>
              <a:ext uri="{FF2B5EF4-FFF2-40B4-BE49-F238E27FC236}">
                <a16:creationId xmlns:a16="http://schemas.microsoft.com/office/drawing/2014/main" id="{A17A8B79-2CC3-4CC9-AC86-9DAD38011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8" t="8782" b="51021"/>
          <a:stretch/>
        </p:blipFill>
        <p:spPr>
          <a:xfrm>
            <a:off x="0" y="-304800"/>
            <a:ext cx="12268200" cy="2917373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051DB69B-C05D-4123-8F7E-E9FB24E85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1823358"/>
            <a:ext cx="11713028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39775" lvl="2" indent="-282575" eaLnBrk="0" hangingPunct="0">
              <a:buClr>
                <a:srgbClr val="121466"/>
              </a:buClr>
              <a:buFont typeface="Wingdings" panose="05000000000000000000" pitchFamily="2" charset="2"/>
              <a:buChar char="ü"/>
              <a:tabLst>
                <a:tab pos="860425" algn="l"/>
              </a:tabLst>
              <a:defRPr/>
            </a:pPr>
            <a:r>
              <a:rPr lang="en-US" altLang="en-US" sz="2500" dirty="0">
                <a:solidFill>
                  <a:srgbClr val="002147"/>
                </a:solidFill>
                <a:latin typeface="High Tower Text" panose="02040502050506030303" pitchFamily="18" charset="0"/>
                <a:cs typeface="Arial" charset="0"/>
              </a:rPr>
              <a:t>Do you know where your policy is?</a:t>
            </a:r>
          </a:p>
          <a:p>
            <a:pPr marL="457200" lvl="2" eaLnBrk="0" hangingPunct="0">
              <a:buClr>
                <a:srgbClr val="121466"/>
              </a:buClr>
              <a:tabLst>
                <a:tab pos="860425" algn="l"/>
              </a:tabLst>
              <a:defRPr/>
            </a:pPr>
            <a:endParaRPr lang="en-US" altLang="en-US" sz="1000" dirty="0">
              <a:solidFill>
                <a:srgbClr val="002147"/>
              </a:solidFill>
              <a:latin typeface="High Tower Text" panose="02040502050506030303" pitchFamily="18" charset="0"/>
              <a:cs typeface="Arial" charset="0"/>
            </a:endParaRPr>
          </a:p>
          <a:p>
            <a:pPr marL="4691063" lvl="2" indent="-342900" eaLnBrk="0" hangingPunct="0">
              <a:buClr>
                <a:srgbClr val="121466"/>
              </a:buClr>
              <a:buFont typeface="Wingdings" panose="05000000000000000000" pitchFamily="2" charset="2"/>
              <a:buChar char="ü"/>
              <a:tabLst>
                <a:tab pos="914400" algn="l"/>
              </a:tabLst>
              <a:defRPr/>
            </a:pPr>
            <a:r>
              <a:rPr lang="en-US" altLang="en-US" sz="2500" dirty="0">
                <a:solidFill>
                  <a:srgbClr val="002147"/>
                </a:solidFill>
                <a:latin typeface="High Tower Text" panose="02040502050506030303" pitchFamily="18" charset="0"/>
                <a:cs typeface="Arial" charset="0"/>
              </a:rPr>
              <a:t>When was the last time your policy was reviewed?</a:t>
            </a:r>
          </a:p>
          <a:p>
            <a:pPr marL="4746625" lvl="2" indent="-1149350" eaLnBrk="0" hangingPunct="0">
              <a:buClr>
                <a:srgbClr val="121466"/>
              </a:buClr>
              <a:tabLst>
                <a:tab pos="914400" algn="l"/>
              </a:tabLst>
              <a:defRPr/>
            </a:pPr>
            <a:r>
              <a:rPr lang="en-US" altLang="en-US" sz="2400" i="1" dirty="0">
                <a:solidFill>
                  <a:schemeClr val="accent5">
                    <a:lumMod val="75000"/>
                  </a:schemeClr>
                </a:solidFill>
                <a:latin typeface="High Tower Text" panose="02040502050506030303" pitchFamily="18" charset="0"/>
                <a:cs typeface="Arial" charset="0"/>
              </a:rPr>
              <a:t>        	</a:t>
            </a:r>
            <a:r>
              <a:rPr lang="en-US" altLang="en-US" sz="2400" i="1" dirty="0">
                <a:solidFill>
                  <a:srgbClr val="C00000"/>
                </a:solidFill>
                <a:latin typeface="High Tower Text" panose="02040502050506030303" pitchFamily="18" charset="0"/>
                <a:cs typeface="Arial" charset="0"/>
              </a:rPr>
              <a:t>Are your beneficiaries correct?</a:t>
            </a:r>
          </a:p>
          <a:p>
            <a:pPr marL="3597275" lvl="2" eaLnBrk="0" hangingPunct="0">
              <a:buClr>
                <a:srgbClr val="121466"/>
              </a:buClr>
              <a:tabLst>
                <a:tab pos="914400" algn="l"/>
              </a:tabLst>
              <a:defRPr/>
            </a:pPr>
            <a:endParaRPr lang="en-US" altLang="en-US" sz="800" i="1" dirty="0">
              <a:solidFill>
                <a:schemeClr val="accent5">
                  <a:lumMod val="75000"/>
                </a:schemeClr>
              </a:solidFill>
              <a:latin typeface="High Tower Text" panose="02040502050506030303" pitchFamily="18" charset="0"/>
              <a:cs typeface="Arial" charset="0"/>
            </a:endParaRPr>
          </a:p>
          <a:p>
            <a:pPr marL="739775" lvl="1" indent="-282575" eaLnBrk="0" hangingPunct="0">
              <a:buClr>
                <a:srgbClr val="121466"/>
              </a:buClr>
              <a:buFont typeface="Wingdings" panose="05000000000000000000" pitchFamily="2" charset="2"/>
              <a:buChar char="ü"/>
              <a:tabLst>
                <a:tab pos="804863" algn="l"/>
              </a:tabLst>
              <a:defRPr/>
            </a:pPr>
            <a:r>
              <a:rPr lang="en-US" altLang="en-US" sz="2500" dirty="0">
                <a:solidFill>
                  <a:srgbClr val="002147"/>
                </a:solidFill>
                <a:latin typeface="High Tower Text" panose="02040502050506030303" pitchFamily="18" charset="0"/>
                <a:cs typeface="Arial" charset="0"/>
              </a:rPr>
              <a:t>Do your beneficiaries know about the life insurance you currently have?</a:t>
            </a:r>
            <a:r>
              <a:rPr lang="en-US" altLang="en-US" sz="2400" dirty="0">
                <a:solidFill>
                  <a:srgbClr val="002147"/>
                </a:solidFill>
                <a:latin typeface="High Tower Text" panose="02040502050506030303" pitchFamily="18" charset="0"/>
                <a:cs typeface="Arial" charset="0"/>
              </a:rPr>
              <a:t>                     </a:t>
            </a:r>
            <a:r>
              <a:rPr lang="en-US" altLang="en-US" sz="2400" i="1" dirty="0">
                <a:solidFill>
                  <a:srgbClr val="C00000"/>
                </a:solidFill>
                <a:latin typeface="High Tower Text" panose="02040502050506030303" pitchFamily="18" charset="0"/>
                <a:cs typeface="Arial" charset="0"/>
              </a:rPr>
              <a:t>If a claim is not filed after your death, no benefits will be paid.</a:t>
            </a:r>
          </a:p>
          <a:p>
            <a:pPr lvl="1" eaLnBrk="0" hangingPunct="0">
              <a:buClr>
                <a:srgbClr val="121466"/>
              </a:buClr>
              <a:tabLst>
                <a:tab pos="804863" algn="l"/>
              </a:tabLst>
              <a:defRPr/>
            </a:pPr>
            <a:endParaRPr lang="en-US" altLang="en-US" sz="800" i="1" dirty="0">
              <a:solidFill>
                <a:schemeClr val="accent5">
                  <a:lumMod val="75000"/>
                </a:schemeClr>
              </a:solidFill>
              <a:latin typeface="High Tower Text" panose="02040502050506030303" pitchFamily="18" charset="0"/>
              <a:cs typeface="Arial" charset="0"/>
            </a:endParaRPr>
          </a:p>
          <a:p>
            <a:pPr marL="4691063" lvl="4" indent="-347663" eaLnBrk="0" hangingPunct="0">
              <a:buClr>
                <a:srgbClr val="121466"/>
              </a:buClr>
              <a:buFont typeface="Wingdings" panose="05000000000000000000" pitchFamily="2" charset="2"/>
              <a:buChar char="ü"/>
              <a:tabLst>
                <a:tab pos="804863" algn="l"/>
                <a:tab pos="4343400" algn="l"/>
              </a:tabLst>
              <a:defRPr/>
            </a:pPr>
            <a:r>
              <a:rPr lang="en-US" altLang="en-US" sz="2500" dirty="0">
                <a:solidFill>
                  <a:srgbClr val="002147"/>
                </a:solidFill>
                <a:latin typeface="High Tower Text" panose="02040502050506030303" pitchFamily="18" charset="0"/>
                <a:cs typeface="Arial" charset="0"/>
              </a:rPr>
              <a:t>Are you still paying premiums?                                                                                                             </a:t>
            </a:r>
            <a:r>
              <a:rPr lang="en-US" altLang="en-US" sz="2400" i="1" dirty="0">
                <a:solidFill>
                  <a:srgbClr val="C00000"/>
                </a:solidFill>
                <a:latin typeface="High Tower Text" panose="02040502050506030303" pitchFamily="18" charset="0"/>
                <a:cs typeface="Arial" charset="0"/>
              </a:rPr>
              <a:t>Some older policies can be set up to pay for themselves.</a:t>
            </a:r>
          </a:p>
          <a:p>
            <a:pPr marL="3603625" lvl="2" eaLnBrk="0" hangingPunct="0">
              <a:buClr>
                <a:srgbClr val="121466"/>
              </a:buClr>
              <a:tabLst>
                <a:tab pos="804863" algn="l"/>
              </a:tabLst>
              <a:defRPr/>
            </a:pPr>
            <a:endParaRPr lang="en-US" altLang="en-US" sz="800" i="1" dirty="0">
              <a:solidFill>
                <a:schemeClr val="accent5">
                  <a:lumMod val="75000"/>
                </a:schemeClr>
              </a:solidFill>
              <a:latin typeface="High Tower Text" panose="02040502050506030303" pitchFamily="18" charset="0"/>
              <a:cs typeface="Arial" charset="0"/>
            </a:endParaRPr>
          </a:p>
          <a:p>
            <a:pPr marL="739775" lvl="1" indent="-347663" eaLnBrk="0" hangingPunct="0">
              <a:buClr>
                <a:srgbClr val="121466"/>
              </a:buClr>
              <a:buFont typeface="Wingdings" panose="05000000000000000000" pitchFamily="2" charset="2"/>
              <a:buChar char="ü"/>
              <a:tabLst>
                <a:tab pos="914400" algn="l"/>
              </a:tabLst>
              <a:defRPr/>
            </a:pPr>
            <a:r>
              <a:rPr lang="en-US" altLang="en-US" sz="2500" dirty="0">
                <a:solidFill>
                  <a:srgbClr val="002147"/>
                </a:solidFill>
                <a:latin typeface="High Tower Text" panose="02040502050506030303" pitchFamily="18" charset="0"/>
                <a:cs typeface="Arial" charset="0"/>
              </a:rPr>
              <a:t>Some life insurance policies can be outdated in their structure or pricing.                       </a:t>
            </a:r>
            <a:r>
              <a:rPr lang="en-US" altLang="en-US" sz="2400" i="1" dirty="0">
                <a:solidFill>
                  <a:srgbClr val="C00000"/>
                </a:solidFill>
                <a:latin typeface="High Tower Text" panose="02040502050506030303" pitchFamily="18" charset="0"/>
                <a:cs typeface="Arial" charset="0"/>
              </a:rPr>
              <a:t>Could you be paying too much? Do you have enough coverage?</a:t>
            </a:r>
          </a:p>
          <a:p>
            <a:pPr marL="392112" lvl="1" eaLnBrk="0" hangingPunct="0">
              <a:buClr>
                <a:srgbClr val="121466"/>
              </a:buClr>
              <a:tabLst>
                <a:tab pos="914400" algn="l"/>
              </a:tabLst>
              <a:defRPr/>
            </a:pPr>
            <a:endParaRPr lang="en-US" altLang="en-US" sz="800" i="1" dirty="0">
              <a:solidFill>
                <a:schemeClr val="accent5">
                  <a:lumMod val="75000"/>
                </a:schemeClr>
              </a:solidFill>
              <a:latin typeface="High Tower Text" panose="02040502050506030303" pitchFamily="18" charset="0"/>
              <a:cs typeface="Arial" charset="0"/>
            </a:endParaRPr>
          </a:p>
          <a:p>
            <a:pPr marL="4691063" lvl="1" indent="-347663" eaLnBrk="0" hangingPunct="0">
              <a:buClr>
                <a:srgbClr val="121466"/>
              </a:buClr>
              <a:buFont typeface="Wingdings" panose="05000000000000000000" pitchFamily="2" charset="2"/>
              <a:buChar char="ü"/>
              <a:tabLst>
                <a:tab pos="914400" algn="l"/>
              </a:tabLst>
              <a:defRPr/>
            </a:pPr>
            <a:r>
              <a:rPr lang="en-US" altLang="en-US" sz="2500" dirty="0">
                <a:solidFill>
                  <a:srgbClr val="002147"/>
                </a:solidFill>
                <a:latin typeface="High Tower Text" panose="02040502050506030303" pitchFamily="18" charset="0"/>
                <a:cs typeface="Arial" charset="0"/>
              </a:rPr>
              <a:t>How much cash value do you have and what is the best way to utilize it?</a:t>
            </a:r>
            <a:endParaRPr lang="en-US" sz="2500" dirty="0">
              <a:solidFill>
                <a:srgbClr val="953735"/>
              </a:solidFill>
              <a:latin typeface="High Tower Text" panose="02040502050506030303" pitchFamily="18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9C8E14-4718-4405-A193-E3DC9ECCDB3F}"/>
              </a:ext>
            </a:extLst>
          </p:cNvPr>
          <p:cNvSpPr txBox="1"/>
          <p:nvPr/>
        </p:nvSpPr>
        <p:spPr>
          <a:xfrm>
            <a:off x="609601" y="125329"/>
            <a:ext cx="10994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Life Insurance Policy Review</a:t>
            </a:r>
          </a:p>
        </p:txBody>
      </p:sp>
    </p:spTree>
    <p:extLst>
      <p:ext uri="{BB962C8B-B14F-4D97-AF65-F5344CB8AC3E}">
        <p14:creationId xmlns:p14="http://schemas.microsoft.com/office/powerpoint/2010/main" val="68545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CCB814D2-1614-42A4-B8B5-63265AB970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8" t="8782" b="51021"/>
          <a:stretch/>
        </p:blipFill>
        <p:spPr>
          <a:xfrm>
            <a:off x="0" y="-304800"/>
            <a:ext cx="12268200" cy="2917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12E7EA-F22F-4816-AE93-EA2BA15BED31}"/>
              </a:ext>
            </a:extLst>
          </p:cNvPr>
          <p:cNvSpPr txBox="1"/>
          <p:nvPr/>
        </p:nvSpPr>
        <p:spPr>
          <a:xfrm>
            <a:off x="609601" y="124897"/>
            <a:ext cx="10994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What is Your Risk Tolerance?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DF781F-126B-412C-8F06-825D74DDD3F7}"/>
              </a:ext>
            </a:extLst>
          </p:cNvPr>
          <p:cNvSpPr txBox="1"/>
          <p:nvPr/>
        </p:nvSpPr>
        <p:spPr>
          <a:xfrm>
            <a:off x="462440" y="1964404"/>
            <a:ext cx="583856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02D50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Our</a:t>
            </a:r>
            <a:r>
              <a:rPr lang="en-US" sz="2800" b="1" dirty="0">
                <a:solidFill>
                  <a:srgbClr val="202D50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202D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b="1" dirty="0">
                <a:solidFill>
                  <a:srgbClr val="202D50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 question </a:t>
            </a:r>
            <a:r>
              <a:rPr lang="en-US" sz="2800" dirty="0">
                <a:solidFill>
                  <a:srgbClr val="202D50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money risk analysis gives you a deeper understanding of your overall risk preferences.</a:t>
            </a:r>
          </a:p>
          <a:p>
            <a:pPr algn="ctr"/>
            <a:endParaRPr lang="en-US" sz="2800" dirty="0">
              <a:solidFill>
                <a:srgbClr val="202D50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202D50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Our </a:t>
            </a:r>
            <a:r>
              <a:rPr lang="en-US" sz="2800" b="1" dirty="0">
                <a:solidFill>
                  <a:srgbClr val="202D50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Color of Money </a:t>
            </a:r>
            <a:r>
              <a:rPr lang="en-US" sz="2800" dirty="0">
                <a:solidFill>
                  <a:srgbClr val="202D50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report is a powerful tool to help you prepare for the retirement you’ve always wanted. </a:t>
            </a:r>
          </a:p>
          <a:p>
            <a:pPr algn="ctr"/>
            <a:endParaRPr lang="en-US" sz="2800" dirty="0">
              <a:solidFill>
                <a:srgbClr val="202D50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202D50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Build confidence </a:t>
            </a:r>
          </a:p>
          <a:p>
            <a:pPr algn="ctr"/>
            <a:r>
              <a:rPr lang="en-US" sz="3600" b="1" dirty="0">
                <a:solidFill>
                  <a:srgbClr val="202D50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in your retirement.</a:t>
            </a:r>
            <a:endParaRPr lang="en-US" sz="2800" b="1" dirty="0">
              <a:solidFill>
                <a:srgbClr val="202D50"/>
              </a:solidFill>
              <a:latin typeface="High Tower Text" panose="02040502050506030303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2646CD-90FB-4D1E-B6A5-6FA38372494C}"/>
              </a:ext>
            </a:extLst>
          </p:cNvPr>
          <p:cNvGrpSpPr/>
          <p:nvPr/>
        </p:nvGrpSpPr>
        <p:grpSpPr>
          <a:xfrm>
            <a:off x="6934441" y="3170882"/>
            <a:ext cx="4660135" cy="1418355"/>
            <a:chOff x="6934441" y="3341698"/>
            <a:chExt cx="4660135" cy="1418355"/>
          </a:xfrm>
        </p:grpSpPr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A2F7D00-0F38-459E-82BB-3C8C154A1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641" y="3341698"/>
              <a:ext cx="1013739" cy="97825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F91F40-B2EA-4E84-A9CA-E2C351735518}"/>
                </a:ext>
              </a:extLst>
            </p:cNvPr>
            <p:cNvSpPr txBox="1"/>
            <p:nvPr/>
          </p:nvSpPr>
          <p:spPr>
            <a:xfrm>
              <a:off x="6934441" y="4236833"/>
              <a:ext cx="466013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High Tower Text" panose="02040502050506030303" pitchFamily="18" charset="0"/>
                </a:rPr>
                <a:t>RETIREMENT COMPASS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378E1C-AEAE-4A66-A55F-0853108BA4C2}"/>
              </a:ext>
            </a:extLst>
          </p:cNvPr>
          <p:cNvGrpSpPr/>
          <p:nvPr/>
        </p:nvGrpSpPr>
        <p:grpSpPr>
          <a:xfrm>
            <a:off x="6934440" y="4901826"/>
            <a:ext cx="4660135" cy="1586893"/>
            <a:chOff x="6934440" y="4962114"/>
            <a:chExt cx="4660135" cy="158689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803BA5-B3C0-411A-A7AC-2A7B0461ED36}"/>
                </a:ext>
              </a:extLst>
            </p:cNvPr>
            <p:cNvSpPr txBox="1"/>
            <p:nvPr/>
          </p:nvSpPr>
          <p:spPr>
            <a:xfrm>
              <a:off x="6934440" y="5594900"/>
              <a:ext cx="466013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High Tower Text" panose="02040502050506030303" pitchFamily="18" charset="0"/>
                </a:rPr>
                <a:t>SOCIAL SECURITY MAXIMIZATION</a:t>
              </a:r>
            </a:p>
          </p:txBody>
        </p:sp>
        <p:pic>
          <p:nvPicPr>
            <p:cNvPr id="3078" name="Picture 6" descr="See the source image">
              <a:extLst>
                <a:ext uri="{FF2B5EF4-FFF2-40B4-BE49-F238E27FC236}">
                  <a16:creationId xmlns:a16="http://schemas.microsoft.com/office/drawing/2014/main" id="{D87ED484-7837-43CD-B384-D3F29685B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35" y="4962114"/>
              <a:ext cx="681944" cy="683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900FAC-4EB0-4FB3-AB39-DCFF9A8817D4}"/>
              </a:ext>
            </a:extLst>
          </p:cNvPr>
          <p:cNvGrpSpPr/>
          <p:nvPr/>
        </p:nvGrpSpPr>
        <p:grpSpPr>
          <a:xfrm>
            <a:off x="6934440" y="1949122"/>
            <a:ext cx="4660135" cy="913249"/>
            <a:chOff x="6934440" y="2009410"/>
            <a:chExt cx="4660135" cy="9132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D211C0-A414-4DF5-B9E0-439CFFDEAFA5}"/>
                </a:ext>
              </a:extLst>
            </p:cNvPr>
            <p:cNvSpPr txBox="1"/>
            <p:nvPr/>
          </p:nvSpPr>
          <p:spPr>
            <a:xfrm>
              <a:off x="6934440" y="2399439"/>
              <a:ext cx="466013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High Tower Text" panose="02040502050506030303" pitchFamily="18" charset="0"/>
                </a:rPr>
                <a:t>FINANCIAL OVERVIEW</a:t>
              </a:r>
            </a:p>
          </p:txBody>
        </p:sp>
        <p:pic>
          <p:nvPicPr>
            <p:cNvPr id="3082" name="Picture 10" descr="See the source image">
              <a:extLst>
                <a:ext uri="{FF2B5EF4-FFF2-40B4-BE49-F238E27FC236}">
                  <a16:creationId xmlns:a16="http://schemas.microsoft.com/office/drawing/2014/main" id="{EB601E39-B489-4F70-BF02-28EDE219B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9884" y="2009410"/>
              <a:ext cx="769438" cy="39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820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F2359C1-E1F0-479D-B1F9-16E7D07F3042}"/>
              </a:ext>
            </a:extLst>
          </p:cNvPr>
          <p:cNvGrpSpPr/>
          <p:nvPr/>
        </p:nvGrpSpPr>
        <p:grpSpPr>
          <a:xfrm>
            <a:off x="402771" y="674914"/>
            <a:ext cx="11986901" cy="5908362"/>
            <a:chOff x="3973286" y="1077686"/>
            <a:chExt cx="8022356" cy="529443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817C709-337F-468C-B1F4-BB2A47B5AA72}"/>
                </a:ext>
              </a:extLst>
            </p:cNvPr>
            <p:cNvGrpSpPr/>
            <p:nvPr/>
          </p:nvGrpSpPr>
          <p:grpSpPr>
            <a:xfrm>
              <a:off x="4022898" y="1077686"/>
              <a:ext cx="7496059" cy="5294434"/>
              <a:chOff x="1143000" y="1136552"/>
              <a:chExt cx="5715000" cy="1836836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849D8B3-1184-4BCC-9010-7FAF2849ABC5}"/>
                  </a:ext>
                </a:extLst>
              </p:cNvPr>
              <p:cNvCxnSpPr/>
              <p:nvPr/>
            </p:nvCxnSpPr>
            <p:spPr>
              <a:xfrm>
                <a:off x="1143000" y="2971800"/>
                <a:ext cx="5715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8C235144-35E6-4154-9546-0A051944F142}"/>
                  </a:ext>
                </a:extLst>
              </p:cNvPr>
              <p:cNvCxnSpPr/>
              <p:nvPr/>
            </p:nvCxnSpPr>
            <p:spPr>
              <a:xfrm rot="16200000" flipV="1">
                <a:off x="5937902" y="2053290"/>
                <a:ext cx="1836042" cy="2565"/>
              </a:xfrm>
              <a:prstGeom prst="line">
                <a:avLst/>
              </a:prstGeom>
              <a:ln>
                <a:solidFill>
                  <a:srgbClr val="1F4A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DA2FAD6B-DFD2-482D-B4F3-FA1FE92479CE}"/>
                </a:ext>
              </a:extLst>
            </p:cNvPr>
            <p:cNvSpPr/>
            <p:nvPr/>
          </p:nvSpPr>
          <p:spPr>
            <a:xfrm>
              <a:off x="4047746" y="3893651"/>
              <a:ext cx="7459360" cy="1897966"/>
            </a:xfrm>
            <a:custGeom>
              <a:avLst/>
              <a:gdLst>
                <a:gd name="connsiteX0" fmla="*/ 0 w 5889674"/>
                <a:gd name="connsiteY0" fmla="*/ 1744393 h 1744393"/>
                <a:gd name="connsiteX1" fmla="*/ 4107766 w 5889674"/>
                <a:gd name="connsiteY1" fmla="*/ 914400 h 1744393"/>
                <a:gd name="connsiteX2" fmla="*/ 5711483 w 5889674"/>
                <a:gd name="connsiteY2" fmla="*/ 0 h 1744393"/>
                <a:gd name="connsiteX0" fmla="*/ 0 w 5889674"/>
                <a:gd name="connsiteY0" fmla="*/ 1744393 h 1744393"/>
                <a:gd name="connsiteX1" fmla="*/ 4107766 w 5889674"/>
                <a:gd name="connsiteY1" fmla="*/ 914400 h 1744393"/>
                <a:gd name="connsiteX2" fmla="*/ 5711483 w 5889674"/>
                <a:gd name="connsiteY2" fmla="*/ 0 h 1744393"/>
                <a:gd name="connsiteX0" fmla="*/ 0 w 5889674"/>
                <a:gd name="connsiteY0" fmla="*/ 1744393 h 1744393"/>
                <a:gd name="connsiteX1" fmla="*/ 4107766 w 5889674"/>
                <a:gd name="connsiteY1" fmla="*/ 914400 h 1744393"/>
                <a:gd name="connsiteX2" fmla="*/ 5711483 w 5889674"/>
                <a:gd name="connsiteY2" fmla="*/ 0 h 1744393"/>
                <a:gd name="connsiteX0" fmla="*/ 0 w 5711483"/>
                <a:gd name="connsiteY0" fmla="*/ 1744393 h 1744393"/>
                <a:gd name="connsiteX1" fmla="*/ 4107766 w 5711483"/>
                <a:gd name="connsiteY1" fmla="*/ 914400 h 1744393"/>
                <a:gd name="connsiteX2" fmla="*/ 5711483 w 5711483"/>
                <a:gd name="connsiteY2" fmla="*/ 0 h 1744393"/>
                <a:gd name="connsiteX0" fmla="*/ 0 w 5711483"/>
                <a:gd name="connsiteY0" fmla="*/ 1744393 h 1744393"/>
                <a:gd name="connsiteX1" fmla="*/ 4107766 w 5711483"/>
                <a:gd name="connsiteY1" fmla="*/ 914400 h 1744393"/>
                <a:gd name="connsiteX2" fmla="*/ 5711483 w 5711483"/>
                <a:gd name="connsiteY2" fmla="*/ 0 h 1744393"/>
                <a:gd name="connsiteX0" fmla="*/ 0 w 5711483"/>
                <a:gd name="connsiteY0" fmla="*/ 1744393 h 1744393"/>
                <a:gd name="connsiteX1" fmla="*/ 4107766 w 5711483"/>
                <a:gd name="connsiteY1" fmla="*/ 914400 h 1744393"/>
                <a:gd name="connsiteX2" fmla="*/ 5711483 w 5711483"/>
                <a:gd name="connsiteY2" fmla="*/ 0 h 1744393"/>
                <a:gd name="connsiteX0" fmla="*/ 0 w 5711483"/>
                <a:gd name="connsiteY0" fmla="*/ 1744393 h 1744393"/>
                <a:gd name="connsiteX1" fmla="*/ 4107766 w 5711483"/>
                <a:gd name="connsiteY1" fmla="*/ 914400 h 1744393"/>
                <a:gd name="connsiteX2" fmla="*/ 5711483 w 5711483"/>
                <a:gd name="connsiteY2" fmla="*/ 0 h 174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1483" h="1744393">
                  <a:moveTo>
                    <a:pt x="0" y="1744393"/>
                  </a:moveTo>
                  <a:cubicBezTo>
                    <a:pt x="1577926" y="1474762"/>
                    <a:pt x="3155852" y="1205132"/>
                    <a:pt x="4107766" y="914400"/>
                  </a:cubicBezTo>
                  <a:cubicBezTo>
                    <a:pt x="5059680" y="623668"/>
                    <a:pt x="5027965" y="447140"/>
                    <a:pt x="5711483" y="0"/>
                  </a:cubicBezTo>
                </a:path>
              </a:pathLst>
            </a:cu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2A25F8-C612-419A-A401-6EBED2D79616}"/>
                </a:ext>
              </a:extLst>
            </p:cNvPr>
            <p:cNvSpPr txBox="1"/>
            <p:nvPr/>
          </p:nvSpPr>
          <p:spPr>
            <a:xfrm rot="20885904">
              <a:off x="7271242" y="4122559"/>
              <a:ext cx="4724400" cy="93526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INTEREST ON PRINCIPAL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ED1DE9-8BD2-4241-AA77-81B15DB337D2}"/>
                </a:ext>
              </a:extLst>
            </p:cNvPr>
            <p:cNvSpPr txBox="1"/>
            <p:nvPr/>
          </p:nvSpPr>
          <p:spPr>
            <a:xfrm rot="20107193">
              <a:off x="7597019" y="3241153"/>
              <a:ext cx="3962400" cy="894854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</a:rPr>
                <a:t>INTEREST ON INTEREST</a:t>
              </a:r>
            </a:p>
          </p:txBody>
        </p:sp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CACC21BA-9A1D-4824-AF33-6033EB6D3ACC}"/>
                </a:ext>
              </a:extLst>
            </p:cNvPr>
            <p:cNvSpPr/>
            <p:nvPr/>
          </p:nvSpPr>
          <p:spPr>
            <a:xfrm>
              <a:off x="4001227" y="1155389"/>
              <a:ext cx="7512148" cy="4641854"/>
            </a:xfrm>
            <a:custGeom>
              <a:avLst/>
              <a:gdLst>
                <a:gd name="connsiteX0" fmla="*/ 0 w 7512148"/>
                <a:gd name="connsiteY0" fmla="*/ 4121834 h 4121834"/>
                <a:gd name="connsiteX1" fmla="*/ 5134708 w 7512148"/>
                <a:gd name="connsiteY1" fmla="*/ 1589650 h 4121834"/>
                <a:gd name="connsiteX2" fmla="*/ 7512148 w 7512148"/>
                <a:gd name="connsiteY2" fmla="*/ 0 h 4121834"/>
                <a:gd name="connsiteX0" fmla="*/ 0 w 7512148"/>
                <a:gd name="connsiteY0" fmla="*/ 4121834 h 4121834"/>
                <a:gd name="connsiteX1" fmla="*/ 4982308 w 7512148"/>
                <a:gd name="connsiteY1" fmla="*/ 1742050 h 4121834"/>
                <a:gd name="connsiteX2" fmla="*/ 7512148 w 7512148"/>
                <a:gd name="connsiteY2" fmla="*/ 0 h 4121834"/>
                <a:gd name="connsiteX0" fmla="*/ 0 w 7512148"/>
                <a:gd name="connsiteY0" fmla="*/ 5112434 h 5112434"/>
                <a:gd name="connsiteX1" fmla="*/ 4982308 w 7512148"/>
                <a:gd name="connsiteY1" fmla="*/ 2732650 h 5112434"/>
                <a:gd name="connsiteX2" fmla="*/ 7512148 w 7512148"/>
                <a:gd name="connsiteY2" fmla="*/ 0 h 5112434"/>
                <a:gd name="connsiteX0" fmla="*/ 0 w 7512148"/>
                <a:gd name="connsiteY0" fmla="*/ 5112434 h 5112434"/>
                <a:gd name="connsiteX1" fmla="*/ 4677508 w 7512148"/>
                <a:gd name="connsiteY1" fmla="*/ 2732650 h 5112434"/>
                <a:gd name="connsiteX2" fmla="*/ 7512148 w 7512148"/>
                <a:gd name="connsiteY2" fmla="*/ 0 h 511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12148" h="5112434">
                  <a:moveTo>
                    <a:pt x="0" y="5112434"/>
                  </a:moveTo>
                  <a:cubicBezTo>
                    <a:pt x="1941341" y="4189828"/>
                    <a:pt x="3425483" y="3584722"/>
                    <a:pt x="4677508" y="2732650"/>
                  </a:cubicBezTo>
                  <a:cubicBezTo>
                    <a:pt x="5929533" y="1880578"/>
                    <a:pt x="7404296" y="187569"/>
                    <a:pt x="7512148" y="0"/>
                  </a:cubicBezTo>
                </a:path>
              </a:pathLst>
            </a:cu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3D4757-864B-4E4E-B031-8648F11842C9}"/>
                </a:ext>
              </a:extLst>
            </p:cNvPr>
            <p:cNvSpPr txBox="1"/>
            <p:nvPr/>
          </p:nvSpPr>
          <p:spPr>
            <a:xfrm rot="19938663">
              <a:off x="6467797" y="2670906"/>
              <a:ext cx="5094842" cy="942565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INTEREST ON TAX DEFERRAL</a:t>
              </a:r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23BFF6ED-7783-4D0D-866D-A8EC0536ADFE}"/>
                </a:ext>
              </a:extLst>
            </p:cNvPr>
            <p:cNvSpPr/>
            <p:nvPr/>
          </p:nvSpPr>
          <p:spPr>
            <a:xfrm>
              <a:off x="4025973" y="2213059"/>
              <a:ext cx="7486259" cy="3566342"/>
            </a:xfrm>
            <a:custGeom>
              <a:avLst/>
              <a:gdLst>
                <a:gd name="connsiteX0" fmla="*/ 0 w 5641144"/>
                <a:gd name="connsiteY0" fmla="*/ 3277773 h 3277773"/>
                <a:gd name="connsiteX1" fmla="*/ 3699803 w 5641144"/>
                <a:gd name="connsiteY1" fmla="*/ 1899139 h 3277773"/>
                <a:gd name="connsiteX2" fmla="*/ 5641144 w 5641144"/>
                <a:gd name="connsiteY2" fmla="*/ 0 h 327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1144" h="3277773">
                  <a:moveTo>
                    <a:pt x="0" y="3277773"/>
                  </a:moveTo>
                  <a:cubicBezTo>
                    <a:pt x="1379806" y="2861603"/>
                    <a:pt x="2759612" y="2445434"/>
                    <a:pt x="3699803" y="1899139"/>
                  </a:cubicBezTo>
                  <a:cubicBezTo>
                    <a:pt x="4639994" y="1352844"/>
                    <a:pt x="5140569" y="676422"/>
                    <a:pt x="5641144" y="0"/>
                  </a:cubicBezTo>
                </a:path>
              </a:pathLst>
            </a:custGeom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CA4E35-5919-458C-9315-1C6752D7E123}"/>
                </a:ext>
              </a:extLst>
            </p:cNvPr>
            <p:cNvSpPr txBox="1"/>
            <p:nvPr/>
          </p:nvSpPr>
          <p:spPr>
            <a:xfrm>
              <a:off x="3973286" y="5782341"/>
              <a:ext cx="7541261" cy="579172"/>
            </a:xfrm>
            <a:prstGeom prst="rect">
              <a:avLst/>
            </a:prstGeom>
            <a:solidFill>
              <a:srgbClr val="00234A"/>
            </a:solidFill>
            <a:ln>
              <a:solidFill>
                <a:srgbClr val="1F4A7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P   R   I   N   C   I   P   A   L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4B625E9-EFBA-49A6-A1D5-8A849257E717}"/>
              </a:ext>
            </a:extLst>
          </p:cNvPr>
          <p:cNvSpPr txBox="1"/>
          <p:nvPr/>
        </p:nvSpPr>
        <p:spPr>
          <a:xfrm>
            <a:off x="609601" y="250375"/>
            <a:ext cx="10994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34A"/>
                </a:solidFill>
                <a:latin typeface="High Tower Text" panose="02040502050506030303" pitchFamily="18" charset="0"/>
              </a:rPr>
              <a:t>The Triple-Compounding Effect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9BAB7E-8600-4C5A-AF9C-BE63914CBA55}"/>
              </a:ext>
            </a:extLst>
          </p:cNvPr>
          <p:cNvSpPr txBox="1"/>
          <p:nvPr/>
        </p:nvSpPr>
        <p:spPr>
          <a:xfrm>
            <a:off x="593991" y="1043357"/>
            <a:ext cx="5791221" cy="326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581A3"/>
                </a:solidFill>
                <a:latin typeface="High Tower Text" panose="02040502050506030303" pitchFamily="18" charset="0"/>
              </a:rPr>
              <a:t>No Market Risk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581A3"/>
                </a:solidFill>
                <a:latin typeface="High Tower Text" panose="02040502050506030303" pitchFamily="18" charset="0"/>
              </a:rPr>
              <a:t>Tax Deferred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581A3"/>
                </a:solidFill>
                <a:latin typeface="High Tower Text" panose="02040502050506030303" pitchFamily="18" charset="0"/>
              </a:rPr>
              <a:t>Probate-Proof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581A3"/>
                </a:solidFill>
                <a:latin typeface="High Tower Text" panose="02040502050506030303" pitchFamily="18" charset="0"/>
              </a:rPr>
              <a:t>Recession-Proof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6581A3"/>
                </a:solidFill>
                <a:latin typeface="High Tower Text" panose="02040502050506030303" pitchFamily="18" charset="0"/>
              </a:rPr>
              <a:t>Protect Against Creditors</a:t>
            </a:r>
          </a:p>
        </p:txBody>
      </p:sp>
    </p:spTree>
    <p:extLst>
      <p:ext uri="{BB962C8B-B14F-4D97-AF65-F5344CB8AC3E}">
        <p14:creationId xmlns:p14="http://schemas.microsoft.com/office/powerpoint/2010/main" val="101063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1F29140-FC24-44D4-B51A-C8265BF7E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041209"/>
              </p:ext>
            </p:extLst>
          </p:nvPr>
        </p:nvGraphicFramePr>
        <p:xfrm>
          <a:off x="0" y="0"/>
          <a:ext cx="12192000" cy="6847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 Box 25">
            <a:extLst>
              <a:ext uri="{FF2B5EF4-FFF2-40B4-BE49-F238E27FC236}">
                <a16:creationId xmlns:a16="http://schemas.microsoft.com/office/drawing/2014/main" id="{E09445F1-A353-46FF-B419-0979B049D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390" y="74992"/>
            <a:ext cx="10848974" cy="111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147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3CC"/>
                </a:solidFill>
                <a:effectLst/>
                <a:latin typeface="Calibri" panose="020F0502020204030204" pitchFamily="34" charset="0"/>
              </a:rPr>
              <a:t>Fixed Indexed Annuity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3C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3CC"/>
                </a:solidFill>
                <a:effectLst/>
                <a:latin typeface="Calibri" panose="020F0502020204030204" pitchFamily="34" charset="0"/>
              </a:rPr>
              <a:t>vs.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3C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3CC"/>
                </a:solidFill>
                <a:effectLst/>
                <a:latin typeface="Calibri" panose="020F0502020204030204" pitchFamily="34" charset="0"/>
              </a:rPr>
              <a:t>S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FFF3CC"/>
                </a:solidFill>
                <a:effectLst/>
                <a:latin typeface="Calibri" panose="020F0502020204030204" pitchFamily="34" charset="0"/>
              </a:rPr>
              <a:t>&amp;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3CC"/>
                </a:solidFill>
                <a:effectLst/>
                <a:latin typeface="Calibri" panose="020F0502020204030204" pitchFamily="34" charset="0"/>
              </a:rPr>
              <a:t>P 500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0" u="none" strike="noStrike" cap="none" normalizeH="0" baseline="0" dirty="0">
              <a:ln>
                <a:noFill/>
              </a:ln>
              <a:solidFill>
                <a:srgbClr val="FFF3CC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$100,000 Invested Over 10 Years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166F9-F7DB-4158-87D5-43A80B0B64F3}"/>
              </a:ext>
            </a:extLst>
          </p:cNvPr>
          <p:cNvSpPr txBox="1"/>
          <p:nvPr/>
        </p:nvSpPr>
        <p:spPr>
          <a:xfrm>
            <a:off x="465574" y="6331200"/>
            <a:ext cx="11332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u="none" strike="noStrike" baseline="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Annuities are long-term insurance products primarily designed to provide retirement income. Guarantees are backed by the financial strength and claims-paying ability of the issuing insurance company. Early withdrawals may impact annuity cash values and death benefits. Annuities are not guaranteed by FDIC or any other governmental agency.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7230F644-F14D-496C-8B64-15817DC4E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550" y="5806706"/>
            <a:ext cx="676039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147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Fixed Indexed Annuity*    	  	             S&amp;P 500**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F28A9052-7C99-4A69-8DE1-DF65E1A52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310" y="5924577"/>
            <a:ext cx="365760" cy="10972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AE4ADAF3-C775-4185-830A-9D2FBA7B0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491" y="5944609"/>
            <a:ext cx="368794" cy="112359"/>
          </a:xfrm>
          <a:prstGeom prst="rect">
            <a:avLst/>
          </a:prstGeom>
          <a:solidFill>
            <a:srgbClr val="F2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DADBB201-60FF-4108-AE20-AD166CA74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069" y="6060046"/>
            <a:ext cx="8286295" cy="38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*Based on 1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Yr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S&amp;P Pt-to-Pt w/ </a:t>
            </a:r>
            <a:r>
              <a:rPr lang="en-US" alt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8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% Cap                       **Yahoo Finance Historical Data 		                     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4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 descr="scalloped-edges2">
            <a:extLst>
              <a:ext uri="{FF2B5EF4-FFF2-40B4-BE49-F238E27FC236}">
                <a16:creationId xmlns:a16="http://schemas.microsoft.com/office/drawing/2014/main" id="{6E06ABB5-EBFD-4010-B256-C09A55768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27" y="4846483"/>
            <a:ext cx="2709952" cy="1807130"/>
          </a:xfrm>
          <a:prstGeom prst="rect">
            <a:avLst/>
          </a:prstGeom>
          <a:noFill/>
          <a:ln>
            <a:noFill/>
          </a:ln>
          <a:effectLst>
            <a:outerShdw dist="91581" dir="8778596" algn="ctr" rotWithShape="0">
              <a:srgbClr val="EEECE1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scalloped-edges2">
            <a:extLst>
              <a:ext uri="{FF2B5EF4-FFF2-40B4-BE49-F238E27FC236}">
                <a16:creationId xmlns:a16="http://schemas.microsoft.com/office/drawing/2014/main" id="{287E9398-F6B4-4877-95F9-3BF2B90BA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131" y="4850052"/>
            <a:ext cx="2709952" cy="1807130"/>
          </a:xfrm>
          <a:prstGeom prst="rect">
            <a:avLst/>
          </a:prstGeom>
          <a:noFill/>
          <a:ln>
            <a:noFill/>
          </a:ln>
          <a:effectLst>
            <a:outerShdw dist="91581" dir="8778596" algn="ctr" rotWithShape="0">
              <a:srgbClr val="EEECE1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scalloped-edges2">
            <a:extLst>
              <a:ext uri="{FF2B5EF4-FFF2-40B4-BE49-F238E27FC236}">
                <a16:creationId xmlns:a16="http://schemas.microsoft.com/office/drawing/2014/main" id="{7B146C01-54DB-45A3-BB9B-1F1677B05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58" y="4853621"/>
            <a:ext cx="2709952" cy="1807130"/>
          </a:xfrm>
          <a:prstGeom prst="rect">
            <a:avLst/>
          </a:prstGeom>
          <a:noFill/>
          <a:ln>
            <a:noFill/>
          </a:ln>
          <a:effectLst>
            <a:outerShdw dist="91581" dir="8778596" algn="ctr" rotWithShape="0">
              <a:srgbClr val="EEECE1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scalloped-edges2">
            <a:extLst>
              <a:ext uri="{FF2B5EF4-FFF2-40B4-BE49-F238E27FC236}">
                <a16:creationId xmlns:a16="http://schemas.microsoft.com/office/drawing/2014/main" id="{C4D5E831-B68E-42B4-826E-4A14E547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44" y="4853621"/>
            <a:ext cx="2709952" cy="1807130"/>
          </a:xfrm>
          <a:prstGeom prst="rect">
            <a:avLst/>
          </a:prstGeom>
          <a:noFill/>
          <a:ln>
            <a:noFill/>
          </a:ln>
          <a:effectLst>
            <a:outerShdw dist="91581" dir="8778596" algn="ctr" rotWithShape="0">
              <a:srgbClr val="EEECE1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scalloped-edges2">
            <a:extLst>
              <a:ext uri="{FF2B5EF4-FFF2-40B4-BE49-F238E27FC236}">
                <a16:creationId xmlns:a16="http://schemas.microsoft.com/office/drawing/2014/main" id="{7472D08C-507E-40BD-8A01-75914789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7" y="4858777"/>
            <a:ext cx="2711440" cy="1807131"/>
          </a:xfrm>
          <a:prstGeom prst="rect">
            <a:avLst/>
          </a:prstGeom>
          <a:noFill/>
          <a:ln>
            <a:noFill/>
          </a:ln>
          <a:effectLst>
            <a:outerShdw dist="71842" dir="8100000" algn="ctr" rotWithShape="0">
              <a:srgbClr val="EEECE1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0D27EFD6-7D63-48A3-8F79-D6882A939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787" y="4976490"/>
            <a:ext cx="11539665" cy="1573925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5C7CE30B-E027-4A31-A5CA-59BFF730A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98" y="5061080"/>
            <a:ext cx="5505565" cy="80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dobe Garamond Pro Bold" panose="02020702060506020403" pitchFamily="18" charset="0"/>
              </a:rPr>
              <a:t>Tuition Rewards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4">
            <a:extLst>
              <a:ext uri="{FF2B5EF4-FFF2-40B4-BE49-F238E27FC236}">
                <a16:creationId xmlns:a16="http://schemas.microsoft.com/office/drawing/2014/main" id="{1C6F60FB-FDCF-44CC-9FA8-4B6E3D6FE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18" y="5804927"/>
            <a:ext cx="4985497" cy="51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rush Script MT" panose="03060802040406070304" pitchFamily="66" charset="0"/>
              </a:rPr>
              <a:t>Making dreams come true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718A75CE-FFD1-4773-8A3C-C678CD8AD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47" y="274723"/>
            <a:ext cx="6839404" cy="4480708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CE9B80-AA02-426C-9655-3D2DA46000AE}"/>
              </a:ext>
            </a:extLst>
          </p:cNvPr>
          <p:cNvGrpSpPr/>
          <p:nvPr/>
        </p:nvGrpSpPr>
        <p:grpSpPr>
          <a:xfrm>
            <a:off x="7305583" y="276768"/>
            <a:ext cx="4640666" cy="4480560"/>
            <a:chOff x="4227109" y="256669"/>
            <a:chExt cx="4640666" cy="4443513"/>
          </a:xfrm>
        </p:grpSpPr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29E6B68E-BE94-46CD-81BF-3913964F8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109" y="256669"/>
              <a:ext cx="4640666" cy="4443513"/>
            </a:xfrm>
            <a:prstGeom prst="rect">
              <a:avLst/>
            </a:prstGeom>
            <a:solidFill>
              <a:srgbClr val="002147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Text Box 2">
              <a:extLst>
                <a:ext uri="{FF2B5EF4-FFF2-40B4-BE49-F238E27FC236}">
                  <a16:creationId xmlns:a16="http://schemas.microsoft.com/office/drawing/2014/main" id="{7C353899-C5E5-4F51-9ABE-CE3092D20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5399" y="406827"/>
              <a:ext cx="4302469" cy="4263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1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High Tower Text" panose="02040502050506030303" pitchFamily="18" charset="0"/>
                </a:rPr>
                <a:t>HOW TO EARN TUITION POINTS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7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endParaRPr>
            </a:p>
            <a:p>
              <a:pPr marL="742950" lvl="1" indent="-285750"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en-US" altLang="en-US" sz="1700" b="1" i="1" dirty="0">
                  <a:solidFill>
                    <a:schemeClr val="bg1"/>
                  </a:solidFill>
                  <a:latin typeface="High Tower Text" panose="02040502050506030303" pitchFamily="18" charset="0"/>
                </a:rPr>
                <a:t>ANNUITIES</a:t>
              </a:r>
            </a:p>
            <a:p>
              <a:pPr marL="742950" lvl="1" indent="-285750"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en-US" altLang="en-US" sz="1700" b="1" i="1" dirty="0">
                  <a:solidFill>
                    <a:schemeClr val="bg1"/>
                  </a:solidFill>
                  <a:latin typeface="High Tower Text" panose="02040502050506030303" pitchFamily="18" charset="0"/>
                </a:rPr>
                <a:t>MEDICARE SUPPLEMENTS</a:t>
              </a:r>
            </a:p>
            <a:p>
              <a:pPr marL="742950" lvl="1" indent="-285750"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kumimoji="0" lang="en-US" altLang="en-US" sz="1700" b="1" i="1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High Tower Text" panose="02040502050506030303" pitchFamily="18" charset="0"/>
                </a:rPr>
                <a:t>MEDICARE AD</a:t>
              </a:r>
              <a:r>
                <a:rPr lang="en-US" altLang="en-US" sz="1700" b="1" i="1" dirty="0">
                  <a:solidFill>
                    <a:schemeClr val="bg1"/>
                  </a:solidFill>
                  <a:latin typeface="High Tower Text" panose="02040502050506030303" pitchFamily="18" charset="0"/>
                </a:rPr>
                <a:t>VANTAGE</a:t>
              </a:r>
              <a:endParaRPr kumimoji="0" lang="en-US" altLang="en-US" sz="1700" b="1" i="1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endParaRPr>
            </a:p>
            <a:p>
              <a:pPr marL="742950" lvl="1" indent="-285750"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en-US" altLang="en-US" sz="1600" b="1" i="1" dirty="0">
                  <a:solidFill>
                    <a:schemeClr val="bg1"/>
                  </a:solidFill>
                  <a:latin typeface="High Tower Text" panose="02040502050506030303" pitchFamily="18" charset="0"/>
                </a:rPr>
                <a:t>LONG TERM CARE &amp; ASSI</a:t>
              </a:r>
              <a:endParaRPr kumimoji="0" lang="en-US" altLang="en-US" sz="1600" b="1" i="1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endParaRPr>
            </a:p>
            <a:p>
              <a:pPr marL="742950" lvl="1" indent="-285750"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en-US" altLang="en-US" sz="1600" b="1" i="1" dirty="0">
                  <a:solidFill>
                    <a:schemeClr val="bg1"/>
                  </a:solidFill>
                  <a:latin typeface="High Tower Text" panose="02040502050506030303" pitchFamily="18" charset="0"/>
                </a:rPr>
                <a:t>CASH VALUE LIFE INSURANCE</a:t>
              </a:r>
            </a:p>
            <a:p>
              <a:pPr marL="742950" lvl="1" indent="-285750"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en-US" altLang="en-US" sz="1600" b="1" i="1" dirty="0">
                  <a:solidFill>
                    <a:schemeClr val="bg1"/>
                  </a:solidFill>
                  <a:latin typeface="High Tower Text" panose="02040502050506030303" pitchFamily="18" charset="0"/>
                </a:rPr>
                <a:t>BONUS POINTS!</a:t>
              </a:r>
            </a:p>
            <a:p>
              <a:pPr marL="1200150" lvl="2" indent="-285750"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en-US" altLang="en-US" sz="1600" b="1" i="1" dirty="0">
                  <a:solidFill>
                    <a:schemeClr val="bg1"/>
                  </a:solidFill>
                  <a:latin typeface="High Tower Text" panose="02040502050506030303" pitchFamily="18" charset="0"/>
                </a:rPr>
                <a:t>INITIAL REGISTRATION</a:t>
              </a:r>
            </a:p>
            <a:p>
              <a:pPr marL="1200150" lvl="2" indent="-285750"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en-US" altLang="en-US" sz="1600" b="1" i="1" dirty="0">
                  <a:solidFill>
                    <a:schemeClr val="bg1"/>
                  </a:solidFill>
                  <a:latin typeface="High Tower Text" panose="02040502050506030303" pitchFamily="18" charset="0"/>
                </a:rPr>
                <a:t>ANNUAL REVIEW</a:t>
              </a:r>
            </a:p>
            <a:p>
              <a:pPr marL="1200150" lvl="2" indent="-285750"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lang="en-US" altLang="en-US" sz="1600" b="1" i="1" dirty="0">
                  <a:solidFill>
                    <a:schemeClr val="bg1"/>
                  </a:solidFill>
                  <a:latin typeface="High Tower Text" panose="02040502050506030303" pitchFamily="18" charset="0"/>
                </a:rPr>
                <a:t>REFER UP TO </a:t>
              </a:r>
              <a:r>
                <a:rPr lang="en-US" altLang="en-US" sz="1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altLang="en-US" sz="1600" b="1" i="1" dirty="0">
                  <a:solidFill>
                    <a:schemeClr val="bg1"/>
                  </a:solidFill>
                  <a:latin typeface="High Tower Text" panose="02040502050506030303" pitchFamily="18" charset="0"/>
                </a:rPr>
                <a:t> LOVED ONES!</a:t>
              </a:r>
            </a:p>
            <a:p>
              <a:pPr lvl="2"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kern="1400" dirty="0">
                  <a:ln>
                    <a:noFill/>
                  </a:ln>
                  <a:solidFill>
                    <a:schemeClr val="bg1"/>
                  </a:solidFill>
                  <a:effectLst/>
                  <a:latin typeface="High Tower Text" panose="02040502050506030303" pitchFamily="18" charset="0"/>
                </a:rPr>
                <a:t>See official materials for details.</a:t>
              </a:r>
              <a:endParaRPr lang="en-US" sz="1600" kern="140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endParaRPr>
            </a:p>
            <a:p>
              <a:pPr lvl="2"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600" b="1" i="1" dirty="0">
                <a:solidFill>
                  <a:schemeClr val="bg1"/>
                </a:solidFill>
                <a:latin typeface="High Tower Text" panose="02040502050506030303" pitchFamily="18" charset="0"/>
              </a:endParaRPr>
            </a:p>
            <a:p>
              <a:pPr marL="742950" lvl="1" indent="-285750" algn="just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endParaRPr kumimoji="0" lang="en-US" altLang="en-US" sz="14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endParaRPr>
            </a:p>
            <a:p>
              <a:pPr marL="285750" marR="0" lvl="0" indent="-28575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</a:pPr>
              <a:endParaRPr kumimoji="0" lang="en-US" altLang="en-US" sz="16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endParaRPr>
            </a:p>
          </p:txBody>
        </p:sp>
      </p:grpSp>
      <p:pic>
        <p:nvPicPr>
          <p:cNvPr id="9" name="Picture 6" descr="child-in-graduation-robe-250">
            <a:extLst>
              <a:ext uri="{FF2B5EF4-FFF2-40B4-BE49-F238E27FC236}">
                <a16:creationId xmlns:a16="http://schemas.microsoft.com/office/drawing/2014/main" id="{726E34DD-E228-44BB-A864-109E33BEB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1" b="38399"/>
          <a:stretch>
            <a:fillRect/>
          </a:stretch>
        </p:blipFill>
        <p:spPr bwMode="auto">
          <a:xfrm rot="551324" flipH="1">
            <a:off x="8573825" y="4988591"/>
            <a:ext cx="2627616" cy="1471808"/>
          </a:xfrm>
          <a:prstGeom prst="rect">
            <a:avLst/>
          </a:prstGeom>
          <a:noFill/>
          <a:ln w="76200" algn="in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0611F11-1FEC-4C0F-8A95-232B444C922D}"/>
              </a:ext>
            </a:extLst>
          </p:cNvPr>
          <p:cNvSpPr txBox="1"/>
          <p:nvPr/>
        </p:nvSpPr>
        <p:spPr>
          <a:xfrm>
            <a:off x="373787" y="328139"/>
            <a:ext cx="2603500" cy="2855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en-US" sz="1900" i="1" kern="140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rPr>
              <a:t>By planning your retirement and insurance needs through an American</a:t>
            </a:r>
            <a:r>
              <a:rPr lang="en-US" sz="1000" i="1" kern="140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rPr>
              <a:t> </a:t>
            </a:r>
            <a:r>
              <a:rPr lang="en-US" sz="1900" i="1" kern="140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rPr>
              <a:t>Senior</a:t>
            </a:r>
            <a:r>
              <a:rPr lang="en-US" sz="1000" i="1" kern="140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rPr>
              <a:t> </a:t>
            </a:r>
            <a:r>
              <a:rPr lang="en-US" sz="1900" i="1" kern="140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rPr>
              <a:t>Benefits agent, you will have access to Tuition</a:t>
            </a:r>
            <a:r>
              <a:rPr lang="en-US" sz="1000" i="1" kern="140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rPr>
              <a:t> </a:t>
            </a:r>
            <a:r>
              <a:rPr lang="en-US" sz="1900" i="1" kern="140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rPr>
              <a:t>Rewards</a:t>
            </a:r>
            <a:r>
              <a:rPr lang="en-US" sz="1400" i="1" kern="140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rPr>
              <a:t>™</a:t>
            </a:r>
            <a:r>
              <a:rPr lang="en-US" sz="1900" i="1" kern="140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rPr>
              <a:t>, a unique scholarship program. </a:t>
            </a:r>
            <a:r>
              <a:rPr lang="en-US" sz="1900" kern="140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rPr>
              <a:t> 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680E13-EE79-43D7-B69E-94AE9164F35F}"/>
              </a:ext>
            </a:extLst>
          </p:cNvPr>
          <p:cNvGrpSpPr/>
          <p:nvPr/>
        </p:nvGrpSpPr>
        <p:grpSpPr>
          <a:xfrm>
            <a:off x="2835722" y="345196"/>
            <a:ext cx="4204213" cy="2787428"/>
            <a:chOff x="269532" y="272902"/>
            <a:chExt cx="5088224" cy="3087738"/>
          </a:xfrm>
        </p:grpSpPr>
        <p:pic>
          <p:nvPicPr>
            <p:cNvPr id="12" name="Picture 8" descr="brown-vintage-pattern">
              <a:extLst>
                <a:ext uri="{FF2B5EF4-FFF2-40B4-BE49-F238E27FC236}">
                  <a16:creationId xmlns:a16="http://schemas.microsoft.com/office/drawing/2014/main" id="{D3A2C310-E66C-404A-94C8-979684BA3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45" r="826"/>
            <a:stretch>
              <a:fillRect/>
            </a:stretch>
          </p:blipFill>
          <p:spPr bwMode="auto">
            <a:xfrm>
              <a:off x="269532" y="272902"/>
              <a:ext cx="5088224" cy="3087738"/>
            </a:xfrm>
            <a:prstGeom prst="flowChartDocument">
              <a:avLst/>
            </a:prstGeom>
            <a:noFill/>
            <a:ln w="63500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6796" dir="6993903" algn="ctr" rotWithShape="0">
                      <a:srgbClr val="B2B2B2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3" name="Picture 9" descr="File:Old Main Arkansas view.jpg">
              <a:extLst>
                <a:ext uri="{FF2B5EF4-FFF2-40B4-BE49-F238E27FC236}">
                  <a16:creationId xmlns:a16="http://schemas.microsoft.com/office/drawing/2014/main" id="{3EE2E851-1277-44FE-867F-F54601159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/>
            <a:stretch>
              <a:fillRect/>
            </a:stretch>
          </p:blipFill>
          <p:spPr bwMode="auto">
            <a:xfrm>
              <a:off x="381454" y="383391"/>
              <a:ext cx="4859173" cy="2861662"/>
            </a:xfrm>
            <a:prstGeom prst="flowChartDocument">
              <a:avLst/>
            </a:prstGeom>
            <a:noFill/>
            <a:ln w="63500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99190" dir="3011666" algn="ctr" rotWithShape="0">
                      <a:srgbClr val="B2B2B2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B068F4F-BE04-4D56-8513-A051C3B2994A}"/>
              </a:ext>
            </a:extLst>
          </p:cNvPr>
          <p:cNvSpPr txBox="1"/>
          <p:nvPr/>
        </p:nvSpPr>
        <p:spPr>
          <a:xfrm>
            <a:off x="368388" y="3207538"/>
            <a:ext cx="6641839" cy="1463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i="1" kern="140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rPr>
              <a:t>When your registered loved one attends one of nearly </a:t>
            </a:r>
            <a:r>
              <a:rPr lang="en-US" sz="1900" i="1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z="1900" i="1" kern="140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rPr>
              <a:t> participating private colleges, you will get to </a:t>
            </a:r>
            <a:r>
              <a:rPr lang="en-US" sz="1900" i="1" kern="1400" dirty="0">
                <a:ln>
                  <a:noFill/>
                </a:ln>
                <a:solidFill>
                  <a:srgbClr val="FFFF00"/>
                </a:solidFill>
                <a:effectLst/>
                <a:latin typeface="High Tower Text" panose="02040502050506030303" pitchFamily="18" charset="0"/>
              </a:rPr>
              <a:t>use your points to reduce their tuition by as much as </a:t>
            </a:r>
            <a:r>
              <a:rPr lang="en-US" sz="1600" i="1" kern="140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r>
              <a:rPr lang="en-US" sz="1900" i="1" kern="1400" dirty="0">
                <a:ln>
                  <a:noFill/>
                </a:ln>
                <a:solidFill>
                  <a:srgbClr val="FFFF00"/>
                </a:solidFill>
                <a:effectLst/>
                <a:latin typeface="High Tower Text" panose="02040502050506030303" pitchFamily="18" charset="0"/>
              </a:rPr>
              <a:t> per year</a:t>
            </a:r>
            <a:r>
              <a:rPr lang="en-US" sz="1900" i="1" kern="1400" dirty="0">
                <a:ln>
                  <a:noFill/>
                </a:ln>
                <a:solidFill>
                  <a:schemeClr val="bg1"/>
                </a:solidFill>
                <a:effectLst/>
                <a:latin typeface="High Tower Text" panose="02040502050506030303" pitchFamily="18" charset="0"/>
              </a:rPr>
              <a:t>. Remaining credits can be used by another registered loved one. </a:t>
            </a:r>
            <a:r>
              <a:rPr lang="en-US" sz="105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0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7DF652-C013-44E5-9CB8-126A9B32FD4E}"/>
              </a:ext>
            </a:extLst>
          </p:cNvPr>
          <p:cNvSpPr txBox="1"/>
          <p:nvPr/>
        </p:nvSpPr>
        <p:spPr>
          <a:xfrm>
            <a:off x="-729823" y="1084876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  <a:latin typeface="High Tower Text" panose="02040502050506030303" pitchFamily="18" charset="0"/>
              </a:rPr>
              <a:t>Our Mission is Protection. Our Focus is You. </a:t>
            </a:r>
          </a:p>
        </p:txBody>
      </p:sp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136AAF1B-86A4-4647-A3D1-629EDF0B7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3" y="350864"/>
            <a:ext cx="5159829" cy="832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F50A84-FBFC-443B-8B0F-E5243BEBBBA5}"/>
              </a:ext>
            </a:extLst>
          </p:cNvPr>
          <p:cNvSpPr txBox="1"/>
          <p:nvPr/>
        </p:nvSpPr>
        <p:spPr>
          <a:xfrm>
            <a:off x="0" y="617862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2060"/>
                </a:solidFill>
                <a:latin typeface="High Tower Text" panose="02040502050506030303" pitchFamily="18" charset="0"/>
              </a:rPr>
              <a:t>And many, many more!  We work with over 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3200" i="1" dirty="0">
                <a:solidFill>
                  <a:srgbClr val="002060"/>
                </a:solidFill>
                <a:latin typeface="High Tower Text" panose="02040502050506030303" pitchFamily="18" charset="0"/>
              </a:rPr>
              <a:t> companies.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861ABD-499C-64F9-2725-026D557D3490}"/>
              </a:ext>
            </a:extLst>
          </p:cNvPr>
          <p:cNvGrpSpPr/>
          <p:nvPr/>
        </p:nvGrpSpPr>
        <p:grpSpPr>
          <a:xfrm>
            <a:off x="174171" y="757535"/>
            <a:ext cx="11843657" cy="5421086"/>
            <a:chOff x="174171" y="757535"/>
            <a:chExt cx="11843657" cy="5421086"/>
          </a:xfrm>
        </p:grpSpPr>
        <p:sp>
          <p:nvSpPr>
            <p:cNvPr id="37" name="Flowchart: Punched Tape 36">
              <a:extLst>
                <a:ext uri="{FF2B5EF4-FFF2-40B4-BE49-F238E27FC236}">
                  <a16:creationId xmlns:a16="http://schemas.microsoft.com/office/drawing/2014/main" id="{85338A11-2D79-46CA-B45B-E1CA63F9B3F8}"/>
                </a:ext>
              </a:extLst>
            </p:cNvPr>
            <p:cNvSpPr/>
            <p:nvPr/>
          </p:nvSpPr>
          <p:spPr>
            <a:xfrm>
              <a:off x="174171" y="757535"/>
              <a:ext cx="11843657" cy="5421086"/>
            </a:xfrm>
            <a:prstGeom prst="flowChartPunchedTape">
              <a:avLst/>
            </a:prstGeom>
            <a:solidFill>
              <a:schemeClr val="bg1"/>
            </a:solidFill>
            <a:ln w="28575">
              <a:solidFill>
                <a:srgbClr val="121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3" descr="http://www.etermlifeinsurance.net/wp-content/uploads/2010/11/AssurityLogoSmall.gif">
              <a:extLst>
                <a:ext uri="{FF2B5EF4-FFF2-40B4-BE49-F238E27FC236}">
                  <a16:creationId xmlns:a16="http://schemas.microsoft.com/office/drawing/2014/main" id="{54DAC84E-E67D-43E4-BF63-2B083166A5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61405" y="1044145"/>
              <a:ext cx="1068690" cy="994130"/>
            </a:xfrm>
            <a:prstGeom prst="rect">
              <a:avLst/>
            </a:prstGeom>
            <a:noFill/>
          </p:spPr>
        </p:pic>
        <p:pic>
          <p:nvPicPr>
            <p:cNvPr id="19" name="Picture 14" descr="http://www.pfg-inc.com/Reports/Carriers/Carrier%20Logos/EquitrustLogo.jpg">
              <a:extLst>
                <a:ext uri="{FF2B5EF4-FFF2-40B4-BE49-F238E27FC236}">
                  <a16:creationId xmlns:a16="http://schemas.microsoft.com/office/drawing/2014/main" id="{E1FE1E35-2A72-4C65-A61A-D6872DB33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5091" y="2088470"/>
              <a:ext cx="1457717" cy="492037"/>
            </a:xfrm>
            <a:prstGeom prst="rect">
              <a:avLst/>
            </a:prstGeom>
            <a:noFill/>
          </p:spPr>
        </p:pic>
        <p:pic>
          <p:nvPicPr>
            <p:cNvPr id="23" name="Picture 19" descr="http://www.aspirebenefits.com/resources/images/OneAmerica-Logo.jpg">
              <a:extLst>
                <a:ext uri="{FF2B5EF4-FFF2-40B4-BE49-F238E27FC236}">
                  <a16:creationId xmlns:a16="http://schemas.microsoft.com/office/drawing/2014/main" id="{A8DA32F9-4904-4480-8DF5-CF320A219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99711" y="2004396"/>
              <a:ext cx="1150110" cy="452398"/>
            </a:xfrm>
            <a:prstGeom prst="rect">
              <a:avLst/>
            </a:prstGeom>
            <a:noFill/>
          </p:spPr>
        </p:pic>
        <p:pic>
          <p:nvPicPr>
            <p:cNvPr id="30" name="Picture 2" descr="Image result for aig">
              <a:extLst>
                <a:ext uri="{FF2B5EF4-FFF2-40B4-BE49-F238E27FC236}">
                  <a16:creationId xmlns:a16="http://schemas.microsoft.com/office/drawing/2014/main" id="{21CA015B-AAED-4E00-B470-FE018042F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7005" y="1311317"/>
              <a:ext cx="996523" cy="538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Image result for pacific life">
              <a:extLst>
                <a:ext uri="{FF2B5EF4-FFF2-40B4-BE49-F238E27FC236}">
                  <a16:creationId xmlns:a16="http://schemas.microsoft.com/office/drawing/2014/main" id="{70D48938-B3E7-4C62-9552-D769035119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11" b="27111"/>
            <a:stretch/>
          </p:blipFill>
          <p:spPr bwMode="auto">
            <a:xfrm>
              <a:off x="353045" y="1892022"/>
              <a:ext cx="1186207" cy="59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Image result for uhc">
              <a:extLst>
                <a:ext uri="{FF2B5EF4-FFF2-40B4-BE49-F238E27FC236}">
                  <a16:creationId xmlns:a16="http://schemas.microsoft.com/office/drawing/2014/main" id="{54B9966D-1B4E-4828-96CC-E273B14E29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96" b="15626"/>
            <a:stretch/>
          </p:blipFill>
          <p:spPr bwMode="auto">
            <a:xfrm>
              <a:off x="2725532" y="2497078"/>
              <a:ext cx="1185245" cy="790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 descr="Logo&#10;&#10;Description automatically generated">
              <a:extLst>
                <a:ext uri="{FF2B5EF4-FFF2-40B4-BE49-F238E27FC236}">
                  <a16:creationId xmlns:a16="http://schemas.microsoft.com/office/drawing/2014/main" id="{66254064-F350-44DD-B2B2-EF6D129D9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043" y="2782877"/>
              <a:ext cx="1339154" cy="377218"/>
            </a:xfrm>
            <a:prstGeom prst="rect">
              <a:avLst/>
            </a:prstGeom>
          </p:spPr>
        </p:pic>
        <p:pic>
          <p:nvPicPr>
            <p:cNvPr id="49" name="Picture 48" descr="Logo, company name&#10;&#10;Description automatically generated">
              <a:extLst>
                <a:ext uri="{FF2B5EF4-FFF2-40B4-BE49-F238E27FC236}">
                  <a16:creationId xmlns:a16="http://schemas.microsoft.com/office/drawing/2014/main" id="{B9107627-E75F-407B-B991-8591E1FF7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762" y="3207246"/>
              <a:ext cx="1164187" cy="579088"/>
            </a:xfrm>
            <a:prstGeom prst="rect">
              <a:avLst/>
            </a:prstGeom>
          </p:spPr>
        </p:pic>
        <p:pic>
          <p:nvPicPr>
            <p:cNvPr id="53" name="Picture 52" descr="Logo, company name&#10;&#10;Description automatically generated">
              <a:extLst>
                <a:ext uri="{FF2B5EF4-FFF2-40B4-BE49-F238E27FC236}">
                  <a16:creationId xmlns:a16="http://schemas.microsoft.com/office/drawing/2014/main" id="{E43635F6-ECB7-4345-802A-BD2A05C4A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603" y="4665187"/>
              <a:ext cx="745911" cy="643027"/>
            </a:xfrm>
            <a:prstGeom prst="rect">
              <a:avLst/>
            </a:prstGeom>
          </p:spPr>
        </p:pic>
        <p:pic>
          <p:nvPicPr>
            <p:cNvPr id="55" name="Picture 54" descr="Text&#10;&#10;Description automatically generated">
              <a:extLst>
                <a:ext uri="{FF2B5EF4-FFF2-40B4-BE49-F238E27FC236}">
                  <a16:creationId xmlns:a16="http://schemas.microsoft.com/office/drawing/2014/main" id="{A7D1E3C0-70FB-4A5A-B6AC-C6B622DE5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009" y="2702167"/>
              <a:ext cx="1417428" cy="481926"/>
            </a:xfrm>
            <a:prstGeom prst="rect">
              <a:avLst/>
            </a:prstGeom>
          </p:spPr>
        </p:pic>
        <p:pic>
          <p:nvPicPr>
            <p:cNvPr id="57" name="Picture 5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4277E551-08E1-4ED7-ACB2-3A4C73048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776" y="3327253"/>
              <a:ext cx="1120140" cy="418338"/>
            </a:xfrm>
            <a:prstGeom prst="rect">
              <a:avLst/>
            </a:prstGeom>
          </p:spPr>
        </p:pic>
        <p:pic>
          <p:nvPicPr>
            <p:cNvPr id="61" name="Picture 60" descr="Logo, company name&#10;&#10;Description automatically generated">
              <a:extLst>
                <a:ext uri="{FF2B5EF4-FFF2-40B4-BE49-F238E27FC236}">
                  <a16:creationId xmlns:a16="http://schemas.microsoft.com/office/drawing/2014/main" id="{FCCF6731-E4BB-414B-A83F-2FCE034DC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652" y="1259282"/>
              <a:ext cx="1177913" cy="520700"/>
            </a:xfrm>
            <a:prstGeom prst="rect">
              <a:avLst/>
            </a:prstGeom>
          </p:spPr>
        </p:pic>
        <p:pic>
          <p:nvPicPr>
            <p:cNvPr id="65" name="Picture 6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8DE8340-6772-4940-AFD6-6A6FB5834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544" y="3386071"/>
              <a:ext cx="1017029" cy="383697"/>
            </a:xfrm>
            <a:prstGeom prst="rect">
              <a:avLst/>
            </a:prstGeom>
          </p:spPr>
        </p:pic>
        <p:pic>
          <p:nvPicPr>
            <p:cNvPr id="67" name="Picture 66" descr="Company name&#10;&#10;Description automatically generated">
              <a:extLst>
                <a:ext uri="{FF2B5EF4-FFF2-40B4-BE49-F238E27FC236}">
                  <a16:creationId xmlns:a16="http://schemas.microsoft.com/office/drawing/2014/main" id="{EDA7B261-102E-49F1-A915-5B724A263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06" y="4515916"/>
              <a:ext cx="860953" cy="860953"/>
            </a:xfrm>
            <a:prstGeom prst="rect">
              <a:avLst/>
            </a:prstGeom>
          </p:spPr>
        </p:pic>
        <p:pic>
          <p:nvPicPr>
            <p:cNvPr id="69" name="Picture 6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963FE91F-D885-4728-8B19-B6F891195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939" y="4034985"/>
              <a:ext cx="1103357" cy="331288"/>
            </a:xfrm>
            <a:prstGeom prst="rect">
              <a:avLst/>
            </a:prstGeom>
          </p:spPr>
        </p:pic>
        <p:pic>
          <p:nvPicPr>
            <p:cNvPr id="71" name="Picture 70" descr="Logo&#10;&#10;Description automatically generated">
              <a:extLst>
                <a:ext uri="{FF2B5EF4-FFF2-40B4-BE49-F238E27FC236}">
                  <a16:creationId xmlns:a16="http://schemas.microsoft.com/office/drawing/2014/main" id="{59C2BCEA-9766-4118-B4E0-D98FAA057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243" y="4611141"/>
              <a:ext cx="759556" cy="750567"/>
            </a:xfrm>
            <a:prstGeom prst="rect">
              <a:avLst/>
            </a:prstGeom>
          </p:spPr>
        </p:pic>
        <p:pic>
          <p:nvPicPr>
            <p:cNvPr id="81" name="Picture 80" descr="Logo&#10;&#10;Description automatically generated">
              <a:extLst>
                <a:ext uri="{FF2B5EF4-FFF2-40B4-BE49-F238E27FC236}">
                  <a16:creationId xmlns:a16="http://schemas.microsoft.com/office/drawing/2014/main" id="{9A55D5C7-83E7-4433-BD21-1B4559493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1952" y="3340351"/>
              <a:ext cx="1720733" cy="380656"/>
            </a:xfrm>
            <a:prstGeom prst="rect">
              <a:avLst/>
            </a:prstGeom>
          </p:spPr>
        </p:pic>
        <p:pic>
          <p:nvPicPr>
            <p:cNvPr id="87" name="Picture 86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9828651F-03D5-40A0-A1A9-6D267CD8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194" y="5566799"/>
              <a:ext cx="2121650" cy="389633"/>
            </a:xfrm>
            <a:prstGeom prst="rect">
              <a:avLst/>
            </a:prstGeom>
          </p:spPr>
        </p:pic>
        <p:pic>
          <p:nvPicPr>
            <p:cNvPr id="89" name="Picture 8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D27CDCF3-A204-4725-9645-F93900822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881" y="3927751"/>
              <a:ext cx="1366038" cy="509418"/>
            </a:xfrm>
            <a:prstGeom prst="rect">
              <a:avLst/>
            </a:prstGeom>
          </p:spPr>
        </p:pic>
        <p:pic>
          <p:nvPicPr>
            <p:cNvPr id="91" name="Picture 90" descr="Logo&#10;&#10;Description automatically generated">
              <a:extLst>
                <a:ext uri="{FF2B5EF4-FFF2-40B4-BE49-F238E27FC236}">
                  <a16:creationId xmlns:a16="http://schemas.microsoft.com/office/drawing/2014/main" id="{AD45B584-A143-4591-B2CF-EA8F89B7C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112" y="4601800"/>
              <a:ext cx="777240" cy="717804"/>
            </a:xfrm>
            <a:prstGeom prst="rect">
              <a:avLst/>
            </a:prstGeom>
          </p:spPr>
        </p:pic>
        <p:pic>
          <p:nvPicPr>
            <p:cNvPr id="1026" name="Picture 2" descr="See the source image">
              <a:extLst>
                <a:ext uri="{FF2B5EF4-FFF2-40B4-BE49-F238E27FC236}">
                  <a16:creationId xmlns:a16="http://schemas.microsoft.com/office/drawing/2014/main" id="{AC1683B7-BB23-4CBD-B7B4-56CE4ADF0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928" y="4603145"/>
              <a:ext cx="1769444" cy="346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ee the source image">
              <a:extLst>
                <a:ext uri="{FF2B5EF4-FFF2-40B4-BE49-F238E27FC236}">
                  <a16:creationId xmlns:a16="http://schemas.microsoft.com/office/drawing/2014/main" id="{5EDDE76B-7DFE-4164-9C0D-D5F5BF616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8709" y="4554272"/>
              <a:ext cx="1371600" cy="427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See the source image">
              <a:extLst>
                <a:ext uri="{FF2B5EF4-FFF2-40B4-BE49-F238E27FC236}">
                  <a16:creationId xmlns:a16="http://schemas.microsoft.com/office/drawing/2014/main" id="{F9AC37A8-BA69-45F7-B621-FD59B8B5A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518" y="2689018"/>
              <a:ext cx="1676401" cy="53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ee the source image">
              <a:extLst>
                <a:ext uri="{FF2B5EF4-FFF2-40B4-BE49-F238E27FC236}">
                  <a16:creationId xmlns:a16="http://schemas.microsoft.com/office/drawing/2014/main" id="{0879572B-01AB-4487-ABEE-8AED4346C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418" y="1259757"/>
              <a:ext cx="1105326" cy="578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98" descr="Logo, company name&#10;&#10;Description automatically generated">
              <a:extLst>
                <a:ext uri="{FF2B5EF4-FFF2-40B4-BE49-F238E27FC236}">
                  <a16:creationId xmlns:a16="http://schemas.microsoft.com/office/drawing/2014/main" id="{D2C79726-9720-435B-BF43-FFA05CF55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68" b="22986"/>
            <a:stretch/>
          </p:blipFill>
          <p:spPr>
            <a:xfrm>
              <a:off x="1810313" y="2044019"/>
              <a:ext cx="1705387" cy="498731"/>
            </a:xfrm>
            <a:prstGeom prst="rect">
              <a:avLst/>
            </a:prstGeom>
          </p:spPr>
        </p:pic>
        <p:pic>
          <p:nvPicPr>
            <p:cNvPr id="108" name="Picture 107" descr="Logo&#10;&#10;Description automatically generated">
              <a:extLst>
                <a:ext uri="{FF2B5EF4-FFF2-40B4-BE49-F238E27FC236}">
                  <a16:creationId xmlns:a16="http://schemas.microsoft.com/office/drawing/2014/main" id="{36F781BD-A83F-4FD2-87F6-8701AA8FE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7" t="34319" r="14942" b="33045"/>
            <a:stretch/>
          </p:blipFill>
          <p:spPr>
            <a:xfrm>
              <a:off x="448640" y="3374432"/>
              <a:ext cx="1228800" cy="315515"/>
            </a:xfrm>
            <a:prstGeom prst="rect">
              <a:avLst/>
            </a:prstGeom>
          </p:spPr>
        </p:pic>
        <p:pic>
          <p:nvPicPr>
            <p:cNvPr id="21" name="Picture 18" descr="http://www.beatingtheodds.org/myimages/baltimore_life_logo.jpg">
              <a:extLst>
                <a:ext uri="{FF2B5EF4-FFF2-40B4-BE49-F238E27FC236}">
                  <a16:creationId xmlns:a16="http://schemas.microsoft.com/office/drawing/2014/main" id="{00FCF30C-BB53-4C52-8B70-2F5C35638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786261" y="1961074"/>
              <a:ext cx="1298830" cy="600709"/>
            </a:xfrm>
            <a:prstGeom prst="rect">
              <a:avLst/>
            </a:prstGeom>
            <a:noFill/>
          </p:spPr>
        </p:pic>
        <p:pic>
          <p:nvPicPr>
            <p:cNvPr id="110" name="Picture 109" descr="Logo, company name&#10;&#10;Description automatically generated">
              <a:extLst>
                <a:ext uri="{FF2B5EF4-FFF2-40B4-BE49-F238E27FC236}">
                  <a16:creationId xmlns:a16="http://schemas.microsoft.com/office/drawing/2014/main" id="{4592F9EF-6E25-463C-91D5-68BAACF2A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9" t="5722" r="18686" b="7428"/>
            <a:stretch/>
          </p:blipFill>
          <p:spPr>
            <a:xfrm>
              <a:off x="4912102" y="3242808"/>
              <a:ext cx="1530802" cy="579088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BB3B0BD7-47BA-41FC-84DB-FB343F551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618" y="3883830"/>
              <a:ext cx="986245" cy="439402"/>
            </a:xfrm>
            <a:prstGeom prst="rect">
              <a:avLst/>
            </a:prstGeom>
          </p:spPr>
        </p:pic>
        <p:pic>
          <p:nvPicPr>
            <p:cNvPr id="114" name="Picture 113" descr="Logo, company name&#10;&#10;Description automatically generated">
              <a:extLst>
                <a:ext uri="{FF2B5EF4-FFF2-40B4-BE49-F238E27FC236}">
                  <a16:creationId xmlns:a16="http://schemas.microsoft.com/office/drawing/2014/main" id="{BD1BF191-F00B-49A7-BC44-A879FB4D9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725" y="4757167"/>
              <a:ext cx="924812" cy="548152"/>
            </a:xfrm>
            <a:prstGeom prst="rect">
              <a:avLst/>
            </a:prstGeom>
          </p:spPr>
        </p:pic>
        <p:pic>
          <p:nvPicPr>
            <p:cNvPr id="118" name="Picture 117" descr="A picture containing text, indoor&#10;&#10;Description automatically generated">
              <a:extLst>
                <a:ext uri="{FF2B5EF4-FFF2-40B4-BE49-F238E27FC236}">
                  <a16:creationId xmlns:a16="http://schemas.microsoft.com/office/drawing/2014/main" id="{ADE60912-6864-4591-8D8D-0625995D4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781" y="4682428"/>
              <a:ext cx="1233643" cy="24493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94A921D-F1E7-4B57-301F-CD9FFA5EE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688" y="3758579"/>
              <a:ext cx="1696144" cy="954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North American Company Launches New Indexed Universal Life">
              <a:extLst>
                <a:ext uri="{FF2B5EF4-FFF2-40B4-BE49-F238E27FC236}">
                  <a16:creationId xmlns:a16="http://schemas.microsoft.com/office/drawing/2014/main" id="{8D968EC2-253E-7F95-3E71-717A4769A1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9" t="28695" r="16260" b="33180"/>
            <a:stretch/>
          </p:blipFill>
          <p:spPr bwMode="auto">
            <a:xfrm>
              <a:off x="7368619" y="2705982"/>
              <a:ext cx="1525867" cy="379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Prudential Life InsuranceCompany Review">
              <a:extLst>
                <a:ext uri="{FF2B5EF4-FFF2-40B4-BE49-F238E27FC236}">
                  <a16:creationId xmlns:a16="http://schemas.microsoft.com/office/drawing/2014/main" id="{027B5668-74B1-B6FE-7485-D3D41B9B2A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" t="31109" r="7743" b="31431"/>
            <a:stretch/>
          </p:blipFill>
          <p:spPr bwMode="auto">
            <a:xfrm>
              <a:off x="6548233" y="3280756"/>
              <a:ext cx="1689564" cy="456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Blue Cross Blue Shield – Logos Download">
              <a:extLst>
                <a:ext uri="{FF2B5EF4-FFF2-40B4-BE49-F238E27FC236}">
                  <a16:creationId xmlns:a16="http://schemas.microsoft.com/office/drawing/2014/main" id="{C790777B-2036-53EB-254C-EE4615E81A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990" y="5546611"/>
              <a:ext cx="1762319" cy="340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Aetna Logo PNG Image - PurePNG | Free transparent CC0 PNG Image Library">
              <a:extLst>
                <a:ext uri="{FF2B5EF4-FFF2-40B4-BE49-F238E27FC236}">
                  <a16:creationId xmlns:a16="http://schemas.microsoft.com/office/drawing/2014/main" id="{C9749006-E1C0-4559-FB1E-0AA9BE022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2908" y="2795224"/>
              <a:ext cx="996523" cy="289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Mass Mutual Logo [ Download - Logo - icon ] png svg">
              <a:extLst>
                <a:ext uri="{FF2B5EF4-FFF2-40B4-BE49-F238E27FC236}">
                  <a16:creationId xmlns:a16="http://schemas.microsoft.com/office/drawing/2014/main" id="{13829B0E-B64C-6894-012F-DC357FE50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3475" y="2278886"/>
              <a:ext cx="1457718" cy="174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ameritas logo - The Kai-Zen Plan">
              <a:extLst>
                <a:ext uri="{FF2B5EF4-FFF2-40B4-BE49-F238E27FC236}">
                  <a16:creationId xmlns:a16="http://schemas.microsoft.com/office/drawing/2014/main" id="{50BE23C7-5084-B082-B079-FAFF31945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12" y="3935520"/>
              <a:ext cx="1417664" cy="49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Global Atlantic (Financial Group) – Logos Download">
              <a:extLst>
                <a:ext uri="{FF2B5EF4-FFF2-40B4-BE49-F238E27FC236}">
                  <a16:creationId xmlns:a16="http://schemas.microsoft.com/office/drawing/2014/main" id="{3B1D323F-DFCD-3952-0EED-B00E5EB84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0296" y="2210449"/>
              <a:ext cx="1770066" cy="274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Transamerica Logo, symbol, meaning, history, PNG, brand">
              <a:extLst>
                <a:ext uri="{FF2B5EF4-FFF2-40B4-BE49-F238E27FC236}">
                  <a16:creationId xmlns:a16="http://schemas.microsoft.com/office/drawing/2014/main" id="{A6C4024F-4D43-0E22-DF8B-FA3A3CDF6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096" y="2448038"/>
              <a:ext cx="1563049" cy="879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Provider Resources | 3D Insurance Agency LLC">
              <a:extLst>
                <a:ext uri="{FF2B5EF4-FFF2-40B4-BE49-F238E27FC236}">
                  <a16:creationId xmlns:a16="http://schemas.microsoft.com/office/drawing/2014/main" id="{0EF57C4F-CF92-6642-D7FC-03DCAAB76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7662" y="3888749"/>
              <a:ext cx="1826996" cy="468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 descr="A black and blue logo&#10;&#10;AI-generated content may be incorrect.">
            <a:extLst>
              <a:ext uri="{FF2B5EF4-FFF2-40B4-BE49-F238E27FC236}">
                <a16:creationId xmlns:a16="http://schemas.microsoft.com/office/drawing/2014/main" id="{F5F8CBC1-6D95-CB79-4A84-FE47B57174B5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7"/>
          <a:stretch>
            <a:fillRect/>
          </a:stretch>
        </p:blipFill>
        <p:spPr>
          <a:xfrm>
            <a:off x="4238888" y="3993086"/>
            <a:ext cx="1253995" cy="41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6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D9B725-0491-E6EB-1DD1-46B7A82C2CF7}"/>
              </a:ext>
            </a:extLst>
          </p:cNvPr>
          <p:cNvSpPr/>
          <p:nvPr/>
        </p:nvSpPr>
        <p:spPr>
          <a:xfrm>
            <a:off x="7483642" y="0"/>
            <a:ext cx="4708358" cy="6858000"/>
          </a:xfrm>
          <a:prstGeom prst="rect">
            <a:avLst/>
          </a:prstGeom>
          <a:solidFill>
            <a:srgbClr val="86BE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69307D09-C4FD-128B-11B4-EFBA76D6B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6" t="11118" r="112" b="10434"/>
          <a:stretch/>
        </p:blipFill>
        <p:spPr>
          <a:xfrm>
            <a:off x="0" y="0"/>
            <a:ext cx="11113170" cy="6858001"/>
          </a:xfrm>
          <a:prstGeom prst="rect">
            <a:avLst/>
          </a:prstGeom>
        </p:spPr>
      </p:pic>
      <p:pic>
        <p:nvPicPr>
          <p:cNvPr id="3" name="Picture 2" descr="A map of the united states&#10;&#10;AI-generated content may be incorrect.">
            <a:extLst>
              <a:ext uri="{FF2B5EF4-FFF2-40B4-BE49-F238E27FC236}">
                <a16:creationId xmlns:a16="http://schemas.microsoft.com/office/drawing/2014/main" id="{634F1A7A-CC1B-C764-A400-6416C52B9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1" t="11350" b="8626"/>
          <a:stretch>
            <a:fillRect/>
          </a:stretch>
        </p:blipFill>
        <p:spPr>
          <a:xfrm>
            <a:off x="0" y="1"/>
            <a:ext cx="10985204" cy="685800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5C53AB8C-15DC-4C2B-BA3D-25E162EC72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00" y="1607809"/>
            <a:ext cx="3318340" cy="12117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CE4C74C-5108-404B-9607-ACCCF91764AC}"/>
              </a:ext>
            </a:extLst>
          </p:cNvPr>
          <p:cNvSpPr txBox="1"/>
          <p:nvPr/>
        </p:nvSpPr>
        <p:spPr>
          <a:xfrm>
            <a:off x="7221441" y="2870844"/>
            <a:ext cx="4757057" cy="1967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121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121466"/>
                </a:solidFill>
                <a:latin typeface="Adobe Garamond Pro" panose="02020502060506020403" pitchFamily="18" charset="0"/>
                <a:cs typeface="Times New Roman" panose="02020603050405020304" pitchFamily="18" charset="0"/>
              </a:rPr>
              <a:t>11</a:t>
            </a:r>
            <a:r>
              <a:rPr lang="en-US" sz="2800" dirty="0">
                <a:solidFill>
                  <a:srgbClr val="121466"/>
                </a:solidFill>
                <a:latin typeface="High Tower Text" panose="02040502050506030303" pitchFamily="18" charset="0"/>
              </a:rPr>
              <a:t> Offices &amp; Growing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1214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</a:t>
            </a:r>
            <a:r>
              <a:rPr lang="en-US" sz="2800" dirty="0">
                <a:solidFill>
                  <a:srgbClr val="121466"/>
                </a:solidFill>
                <a:latin typeface="High Tower Text" panose="02040502050506030303" pitchFamily="18" charset="0"/>
              </a:rPr>
              <a:t>+ Licensed Professionals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121466"/>
                </a:solidFill>
                <a:latin typeface="High Tower Text" panose="02040502050506030303" pitchFamily="18" charset="0"/>
              </a:rPr>
              <a:t> Full Service Staff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85F0D-966E-61DA-AC70-FB2A27BEFC23}"/>
              </a:ext>
            </a:extLst>
          </p:cNvPr>
          <p:cNvSpPr txBox="1"/>
          <p:nvPr/>
        </p:nvSpPr>
        <p:spPr>
          <a:xfrm>
            <a:off x="652774" y="4749427"/>
            <a:ext cx="1897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Boca Raton, FL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Gulf Breeze, FL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Jacksonville, FL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Lakeland, FL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Lecanto, FL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Ocala, FL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920E98-C5FB-63A6-6DB4-B8DBA991ED6C}"/>
              </a:ext>
            </a:extLst>
          </p:cNvPr>
          <p:cNvSpPr txBox="1"/>
          <p:nvPr/>
        </p:nvSpPr>
        <p:spPr>
          <a:xfrm>
            <a:off x="2769759" y="4749427"/>
            <a:ext cx="4523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Ormond Beach, FL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Tampa, FL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Tarpon Springs, FL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Villages, FL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Peachtree City, GA</a:t>
            </a:r>
          </a:p>
        </p:txBody>
      </p:sp>
    </p:spTree>
    <p:extLst>
      <p:ext uri="{BB962C8B-B14F-4D97-AF65-F5344CB8AC3E}">
        <p14:creationId xmlns:p14="http://schemas.microsoft.com/office/powerpoint/2010/main" val="55154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DB3699-ADF5-C0B4-17CE-B4B0FEB45D69}"/>
              </a:ext>
            </a:extLst>
          </p:cNvPr>
          <p:cNvSpPr/>
          <p:nvPr/>
        </p:nvSpPr>
        <p:spPr>
          <a:xfrm>
            <a:off x="-26895" y="0"/>
            <a:ext cx="12218895" cy="6858000"/>
          </a:xfrm>
          <a:prstGeom prst="rect">
            <a:avLst/>
          </a:prstGeom>
          <a:solidFill>
            <a:srgbClr val="8BB3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8ACA4818-1890-434C-CF88-4E5EEF4D8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" y="624981"/>
            <a:ext cx="8175429" cy="4398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3"/>
          <a:stretch/>
        </p:blipFill>
        <p:spPr>
          <a:xfrm>
            <a:off x="8060567" y="271725"/>
            <a:ext cx="2823164" cy="1187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4575" y="2087209"/>
            <a:ext cx="53351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21466"/>
                </a:solidFill>
                <a:latin typeface="Adobe Garamond Pro" panose="02020502060506020403" pitchFamily="18" charset="0"/>
                <a:ea typeface="Adobe Gothic Std B" panose="020B0800000000000000" pitchFamily="34" charset="-128"/>
              </a:rPr>
              <a:t>150</a:t>
            </a:r>
            <a:r>
              <a:rPr lang="en-US" sz="2800" dirty="0">
                <a:solidFill>
                  <a:srgbClr val="121466"/>
                </a:solidFill>
                <a:latin typeface="High Tower Text" panose="02040502050506030303" pitchFamily="18" charset="0"/>
                <a:ea typeface="Adobe Gothic Std B" panose="020B0800000000000000" pitchFamily="34" charset="-128"/>
              </a:rPr>
              <a:t>+ Offices </a:t>
            </a:r>
            <a:r>
              <a:rPr lang="en-US" sz="2400" dirty="0">
                <a:solidFill>
                  <a:srgbClr val="121466"/>
                </a:solidFill>
                <a:latin typeface="High Tower Text" panose="02040502050506030303" pitchFamily="18" charset="0"/>
                <a:ea typeface="Adobe Gothic Std B" panose="020B0800000000000000" pitchFamily="34" charset="-128"/>
              </a:rPr>
              <a:t>in </a:t>
            </a:r>
          </a:p>
          <a:p>
            <a:pPr algn="ctr"/>
            <a:r>
              <a:rPr lang="en-US" sz="2800" dirty="0">
                <a:solidFill>
                  <a:srgbClr val="121466"/>
                </a:solidFill>
                <a:latin typeface="Adobe Garamond Pro" panose="02020502060506020403" pitchFamily="18" charset="0"/>
                <a:ea typeface="Adobe Gothic Std B" panose="020B0800000000000000" pitchFamily="34" charset="-128"/>
              </a:rPr>
              <a:t>43</a:t>
            </a:r>
            <a:r>
              <a:rPr lang="en-US" sz="2800" dirty="0">
                <a:solidFill>
                  <a:srgbClr val="121466"/>
                </a:solidFill>
                <a:latin typeface="High Tower Text" panose="02040502050506030303" pitchFamily="18" charset="0"/>
                <a:ea typeface="Adobe Gothic Std B" panose="020B0800000000000000" pitchFamily="34" charset="-128"/>
              </a:rPr>
              <a:t> States </a:t>
            </a:r>
            <a:r>
              <a:rPr lang="en-US" sz="2400" dirty="0">
                <a:solidFill>
                  <a:srgbClr val="121466"/>
                </a:solidFill>
                <a:latin typeface="High Tower Text" panose="02040502050506030303" pitchFamily="18" charset="0"/>
                <a:ea typeface="Adobe Gothic Std B" panose="020B0800000000000000" pitchFamily="34" charset="-128"/>
              </a:rPr>
              <a:t>means we have an agent        who can help you anywhere you go!</a:t>
            </a:r>
            <a:endParaRPr lang="en-US" sz="2400" dirty="0">
              <a:solidFill>
                <a:srgbClr val="121466"/>
              </a:solidFill>
              <a:latin typeface="Adobe Garamond Pro" panose="02020502060506020403" pitchFamily="18" charset="0"/>
              <a:ea typeface="Adobe Gothic Std B" panose="020B0800000000000000" pitchFamily="34" charset="-128"/>
            </a:endParaRPr>
          </a:p>
          <a:p>
            <a:pPr algn="ctr"/>
            <a:r>
              <a:rPr lang="en-US" sz="1500" dirty="0">
                <a:solidFill>
                  <a:srgbClr val="121466"/>
                </a:solidFill>
                <a:latin typeface="Adobe Garamond Pro" panose="02020502060506020403" pitchFamily="18" charset="0"/>
                <a:ea typeface="Adobe Gothic Std B" panose="020B0800000000000000" pitchFamily="34" charset="-128"/>
              </a:rPr>
              <a:t> </a:t>
            </a:r>
          </a:p>
          <a:p>
            <a:pPr algn="ctr"/>
            <a:endParaRPr lang="en-US" sz="1500" dirty="0">
              <a:solidFill>
                <a:srgbClr val="121466"/>
              </a:solidFill>
              <a:latin typeface="Adobe Garamond Pro" panose="02020502060506020403" pitchFamily="18" charset="0"/>
              <a:ea typeface="Adobe Gothic Std B" panose="020B0800000000000000" pitchFamily="34" charset="-128"/>
            </a:endParaRPr>
          </a:p>
          <a:p>
            <a:pPr algn="ctr"/>
            <a:r>
              <a:rPr lang="en-US" sz="2800" u="sng" dirty="0">
                <a:solidFill>
                  <a:srgbClr val="121466"/>
                </a:solidFill>
                <a:latin typeface="Adobe Garamond Pro" panose="02020502060506020403" pitchFamily="18" charset="0"/>
                <a:ea typeface="Adobe Gothic Std B" panose="020B0800000000000000" pitchFamily="34" charset="-128"/>
              </a:rPr>
              <a:t>Endorsed By:</a:t>
            </a:r>
          </a:p>
          <a:p>
            <a:pPr algn="ctr"/>
            <a:endParaRPr lang="en-US" sz="2000" dirty="0">
              <a:solidFill>
                <a:srgbClr val="121466"/>
              </a:solidFill>
              <a:latin typeface="Adobe Garamond Pro" panose="02020502060506020403" pitchFamily="18" charset="0"/>
              <a:ea typeface="Adobe Gothic Std B" panose="020B0800000000000000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60D3AE-ED29-5006-A8E1-CAF1357CC795}"/>
              </a:ext>
            </a:extLst>
          </p:cNvPr>
          <p:cNvGrpSpPr/>
          <p:nvPr/>
        </p:nvGrpSpPr>
        <p:grpSpPr>
          <a:xfrm>
            <a:off x="6921930" y="4340267"/>
            <a:ext cx="4797023" cy="2163976"/>
            <a:chOff x="6912786" y="4340267"/>
            <a:chExt cx="4797023" cy="216397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4CF8811C-64C5-6C2D-6F56-D7E9883C8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1505" y="4340267"/>
              <a:ext cx="1128304" cy="871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CCA95FAF-4664-2868-42B9-A246269AB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2786" y="4445953"/>
              <a:ext cx="1868547" cy="51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2F3330F3-5D51-7F46-163A-B4DF73E3A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489" y="5329661"/>
              <a:ext cx="907235" cy="106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F22FFD18-A141-5E07-8EAF-CCC7AFF13C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845" y="5339489"/>
              <a:ext cx="1324356" cy="1164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460654A7-0460-7742-E461-B1D9E2F9ED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6672" y="4474778"/>
              <a:ext cx="1563911" cy="48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A blue and gold logo&#10;&#10;Description automatically generated">
              <a:extLst>
                <a:ext uri="{FF2B5EF4-FFF2-40B4-BE49-F238E27FC236}">
                  <a16:creationId xmlns:a16="http://schemas.microsoft.com/office/drawing/2014/main" id="{FAF41055-984B-D95A-F17E-7EA21078D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3731" y="5297463"/>
              <a:ext cx="717667" cy="1203829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18CB356-3639-AA1A-EFC7-54013A5517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653" y="5287381"/>
              <a:ext cx="1175489" cy="113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BA287B-6643-4E33-6BA6-7FE3B1711862}"/>
              </a:ext>
            </a:extLst>
          </p:cNvPr>
          <p:cNvGrpSpPr/>
          <p:nvPr/>
        </p:nvGrpSpPr>
        <p:grpSpPr>
          <a:xfrm>
            <a:off x="1155155" y="5713355"/>
            <a:ext cx="5237376" cy="1097006"/>
            <a:chOff x="1239623" y="5606532"/>
            <a:chExt cx="5237376" cy="1097006"/>
          </a:xfrm>
        </p:grpSpPr>
        <p:pic>
          <p:nvPicPr>
            <p:cNvPr id="13" name="Picture 12" descr="A blue and gold text on a black background&#10;&#10;AI-generated content may be incorrect.">
              <a:extLst>
                <a:ext uri="{FF2B5EF4-FFF2-40B4-BE49-F238E27FC236}">
                  <a16:creationId xmlns:a16="http://schemas.microsoft.com/office/drawing/2014/main" id="{ED9D45A1-14A8-B2C2-891F-6BE837002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878"/>
            <a:stretch>
              <a:fillRect/>
            </a:stretch>
          </p:blipFill>
          <p:spPr>
            <a:xfrm>
              <a:off x="1239623" y="5606532"/>
              <a:ext cx="1036852" cy="1097006"/>
            </a:xfrm>
            <a:prstGeom prst="rect">
              <a:avLst/>
            </a:prstGeom>
          </p:spPr>
        </p:pic>
        <p:pic>
          <p:nvPicPr>
            <p:cNvPr id="14" name="Picture 13" descr="A blue and gold text on a black background&#10;&#10;AI-generated content may be incorrect.">
              <a:extLst>
                <a:ext uri="{FF2B5EF4-FFF2-40B4-BE49-F238E27FC236}">
                  <a16:creationId xmlns:a16="http://schemas.microsoft.com/office/drawing/2014/main" id="{4F22166D-28A0-E70A-EC45-A2453A96D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67" b="40118"/>
            <a:stretch>
              <a:fillRect/>
            </a:stretch>
          </p:blipFill>
          <p:spPr>
            <a:xfrm>
              <a:off x="2059608" y="5688048"/>
              <a:ext cx="4417391" cy="701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405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39AA5-9303-4EA9-A28F-BAFEC3B38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14" y="296862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solidFill>
                  <a:srgbClr val="121466"/>
                </a:solidFill>
                <a:latin typeface="High Tower Text" panose="02040502050506030303" pitchFamily="18" charset="0"/>
              </a:rPr>
              <a:t>“To leave our client’s home better off                                              than when we got there.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000" dirty="0">
              <a:solidFill>
                <a:srgbClr val="121466"/>
              </a:solidFill>
              <a:latin typeface="High Tower Text" panose="02040502050506030303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solidFill>
                  <a:srgbClr val="121466"/>
                </a:solidFill>
                <a:latin typeface="High Tower Text" panose="02040502050506030303" pitchFamily="18" charset="0"/>
              </a:rPr>
              <a:t>In order to achieve this and to successfully pursue our mission, we choose to work with highly trained, professional and ethical associates and companies.”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ED13FA6-E924-4EA9-83A6-E8587CD20C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37" y="353240"/>
            <a:ext cx="5159829" cy="832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D820A2-88E1-4578-9783-738A66759A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9" b="29691"/>
          <a:stretch/>
        </p:blipFill>
        <p:spPr>
          <a:xfrm>
            <a:off x="4080182" y="2005445"/>
            <a:ext cx="4031636" cy="10390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4D78E5-0EE2-4C1B-9DBC-910138CA1FF3}"/>
              </a:ext>
            </a:extLst>
          </p:cNvPr>
          <p:cNvSpPr txBox="1"/>
          <p:nvPr/>
        </p:nvSpPr>
        <p:spPr>
          <a:xfrm>
            <a:off x="3058886" y="1097321"/>
            <a:ext cx="6052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High Tower Text" panose="02040502050506030303" pitchFamily="18" charset="0"/>
              </a:rPr>
              <a:t>Our 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308143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H="1" flipV="1">
            <a:off x="2777143" y="1155974"/>
            <a:ext cx="2474259" cy="403887"/>
          </a:xfrm>
          <a:prstGeom prst="line">
            <a:avLst/>
          </a:prstGeom>
          <a:ln w="19050">
            <a:solidFill>
              <a:srgbClr val="778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0008" y="894362"/>
            <a:ext cx="247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Medical Bills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48097" y="3294937"/>
            <a:ext cx="1343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Legacy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138003" y="2169660"/>
            <a:ext cx="2346563" cy="111049"/>
          </a:xfrm>
          <a:prstGeom prst="line">
            <a:avLst/>
          </a:prstGeom>
          <a:ln w="19050">
            <a:solidFill>
              <a:srgbClr val="778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833205" y="1982364"/>
            <a:ext cx="640080" cy="640080"/>
          </a:xfrm>
          <a:prstGeom prst="ellipse">
            <a:avLst/>
          </a:prstGeom>
          <a:solidFill>
            <a:srgbClr val="8BA2C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19626" y="855623"/>
            <a:ext cx="640080" cy="640080"/>
          </a:xfrm>
          <a:prstGeom prst="ellipse">
            <a:avLst/>
          </a:prstGeom>
          <a:solidFill>
            <a:srgbClr val="8BA2C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55" y="966785"/>
            <a:ext cx="390448" cy="4338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8063" y="2002277"/>
            <a:ext cx="321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Independence /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693" y="2391611"/>
            <a:ext cx="2805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Post-Hospital Care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372299" y="2561927"/>
            <a:ext cx="2349857" cy="990356"/>
          </a:xfrm>
          <a:prstGeom prst="line">
            <a:avLst/>
          </a:prstGeom>
          <a:ln w="19050">
            <a:solidFill>
              <a:srgbClr val="778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099509" y="3207524"/>
            <a:ext cx="640080" cy="640080"/>
          </a:xfrm>
          <a:prstGeom prst="ellipse">
            <a:avLst/>
          </a:prstGeom>
          <a:solidFill>
            <a:srgbClr val="8BA2C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4058211" y="2912109"/>
            <a:ext cx="2165859" cy="1795499"/>
          </a:xfrm>
          <a:prstGeom prst="line">
            <a:avLst/>
          </a:prstGeom>
          <a:ln w="19050">
            <a:solidFill>
              <a:srgbClr val="778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725789" y="4407259"/>
            <a:ext cx="640080" cy="640080"/>
          </a:xfrm>
          <a:prstGeom prst="ellipse">
            <a:avLst/>
          </a:prstGeom>
          <a:solidFill>
            <a:srgbClr val="8BA2C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662745">
            <a:off x="5531171" y="167113"/>
            <a:ext cx="3523856" cy="3508251"/>
          </a:xfrm>
          <a:prstGeom prst="rect">
            <a:avLst/>
          </a:prstGeom>
          <a:solidFill>
            <a:srgbClr val="00214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37891" y="1033498"/>
            <a:ext cx="3686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Albertus MT" pitchFamily="18" charset="0"/>
              </a:rPr>
              <a:t>There are 4 major concerns that keep retirees up at night.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5"/>
          <a:stretch/>
        </p:blipFill>
        <p:spPr>
          <a:xfrm>
            <a:off x="5273651" y="1559860"/>
            <a:ext cx="6918350" cy="5298141"/>
          </a:xfrm>
        </p:spPr>
      </p:pic>
      <p:sp>
        <p:nvSpPr>
          <p:cNvPr id="38" name="Rectangle 37"/>
          <p:cNvSpPr/>
          <p:nvPr/>
        </p:nvSpPr>
        <p:spPr>
          <a:xfrm>
            <a:off x="1823077" y="4294229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Out-Living</a:t>
            </a:r>
          </a:p>
        </p:txBody>
      </p:sp>
      <p:sp>
        <p:nvSpPr>
          <p:cNvPr id="1028" name="Rectangle 1027"/>
          <p:cNvSpPr/>
          <p:nvPr/>
        </p:nvSpPr>
        <p:spPr>
          <a:xfrm>
            <a:off x="1563508" y="4700283"/>
            <a:ext cx="2177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Your Money</a:t>
            </a:r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17" y="4535832"/>
            <a:ext cx="258736" cy="397345"/>
          </a:xfrm>
          <a:prstGeom prst="rect">
            <a:avLst/>
          </a:prstGeom>
        </p:spPr>
      </p:pic>
      <p:pic>
        <p:nvPicPr>
          <p:cNvPr id="1030" name="Picture 10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6" t="7734" r="20736" b="4597"/>
          <a:stretch/>
        </p:blipFill>
        <p:spPr>
          <a:xfrm>
            <a:off x="3271589" y="3317991"/>
            <a:ext cx="286715" cy="414419"/>
          </a:xfrm>
          <a:prstGeom prst="rect">
            <a:avLst/>
          </a:prstGeom>
        </p:spPr>
      </p:pic>
      <p:pic>
        <p:nvPicPr>
          <p:cNvPr id="1031" name="Picture 10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190" y="2092278"/>
            <a:ext cx="429803" cy="4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1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0EC86AD-392D-D7DC-98E4-84F624C307E0}"/>
              </a:ext>
            </a:extLst>
          </p:cNvPr>
          <p:cNvGrpSpPr/>
          <p:nvPr/>
        </p:nvGrpSpPr>
        <p:grpSpPr>
          <a:xfrm>
            <a:off x="-1283149" y="-2925876"/>
            <a:ext cx="14770554" cy="9865083"/>
            <a:chOff x="-1283149" y="-2925876"/>
            <a:chExt cx="14770554" cy="986508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A4E771-286C-4C9B-9E50-A7E85557442B}"/>
                </a:ext>
              </a:extLst>
            </p:cNvPr>
            <p:cNvCxnSpPr>
              <a:cxnSpLocks/>
              <a:stCxn id="20" idx="0"/>
              <a:endCxn id="4" idx="2"/>
            </p:cNvCxnSpPr>
            <p:nvPr/>
          </p:nvCxnSpPr>
          <p:spPr>
            <a:xfrm flipH="1" flipV="1">
              <a:off x="6095999" y="1878726"/>
              <a:ext cx="2324104" cy="31917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BC7391-6191-4385-901E-E70F163C39C4}"/>
                </a:ext>
              </a:extLst>
            </p:cNvPr>
            <p:cNvCxnSpPr>
              <a:cxnSpLocks/>
              <a:stCxn id="4" idx="2"/>
              <a:endCxn id="16" idx="0"/>
            </p:cNvCxnSpPr>
            <p:nvPr/>
          </p:nvCxnSpPr>
          <p:spPr>
            <a:xfrm flipH="1">
              <a:off x="3771899" y="1878726"/>
              <a:ext cx="2324100" cy="31917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B90395-71C2-4811-8917-5DE595D642B5}"/>
                </a:ext>
              </a:extLst>
            </p:cNvPr>
            <p:cNvGrpSpPr/>
            <p:nvPr/>
          </p:nvGrpSpPr>
          <p:grpSpPr>
            <a:xfrm>
              <a:off x="-1283149" y="-2925876"/>
              <a:ext cx="14770554" cy="5610367"/>
              <a:chOff x="-1479097" y="-2882332"/>
              <a:chExt cx="14770554" cy="5610367"/>
            </a:xfrm>
          </p:grpSpPr>
          <p:sp>
            <p:nvSpPr>
              <p:cNvPr id="7" name="AutoShape 2">
                <a:extLst>
                  <a:ext uri="{FF2B5EF4-FFF2-40B4-BE49-F238E27FC236}">
                    <a16:creationId xmlns:a16="http://schemas.microsoft.com/office/drawing/2014/main" id="{F7D28877-8621-4DBF-A662-8B626C72C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319660" y="-7243762"/>
                <a:ext cx="5173040" cy="14770554"/>
              </a:xfrm>
              <a:prstGeom prst="moon">
                <a:avLst>
                  <a:gd name="adj" fmla="val 66486"/>
                </a:avLst>
              </a:prstGeom>
              <a:solidFill>
                <a:srgbClr val="A8ABA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AutoShape 3">
                <a:extLst>
                  <a:ext uri="{FF2B5EF4-FFF2-40B4-BE49-F238E27FC236}">
                    <a16:creationId xmlns:a16="http://schemas.microsoft.com/office/drawing/2014/main" id="{2429C4BF-4860-452A-AECC-ECAC2F19C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158728" y="-7520157"/>
                <a:ext cx="5494904" cy="14770554"/>
              </a:xfrm>
              <a:prstGeom prst="moon">
                <a:avLst>
                  <a:gd name="adj" fmla="val 68588"/>
                </a:avLst>
              </a:prstGeom>
              <a:solidFill>
                <a:srgbClr val="253D7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A379BC86-3C28-4345-BC8B-632CE5F4D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" y="924619"/>
              <a:ext cx="1219200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indent="-457200" algn="ctr" eaLnBrk="0" hangingPunct="0">
                <a:buClr>
                  <a:srgbClr val="121466"/>
                </a:buClr>
                <a:tabLst>
                  <a:tab pos="860425" algn="l"/>
                </a:tabLs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High Tower Text" panose="02040502050506030303" pitchFamily="18" charset="0"/>
                  <a:cs typeface="Arial" charset="0"/>
                </a:rPr>
                <a:t>START</a:t>
              </a:r>
            </a:p>
            <a:p>
              <a:pPr marL="914400" lvl="3" algn="ctr" eaLnBrk="0" hangingPunct="0">
                <a:buClr>
                  <a:srgbClr val="121466"/>
                </a:buClr>
                <a:tabLst>
                  <a:tab pos="860425" algn="l"/>
                </a:tabLst>
                <a:defRPr/>
              </a:pPr>
              <a:r>
                <a:rPr lang="en-US" sz="2600" i="1" dirty="0">
                  <a:solidFill>
                    <a:srgbClr val="C00000"/>
                  </a:solidFill>
                  <a:latin typeface="High Tower Text" panose="02040502050506030303" pitchFamily="18" charset="0"/>
                  <a:cs typeface="Arial" charset="0"/>
                </a:rPr>
                <a:t>Decide How to Get Your Coverage</a:t>
              </a:r>
              <a:r>
                <a:rPr lang="en-US" sz="2400" dirty="0">
                  <a:solidFill>
                    <a:srgbClr val="953735"/>
                  </a:solidFill>
                  <a:latin typeface="High Tower Text" panose="02040502050506030303" pitchFamily="18" charset="0"/>
                  <a:cs typeface="Arial" charset="0"/>
                </a:rPr>
                <a:t>	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92C25F-E5E9-46AD-895C-A0C437C57A37}"/>
                </a:ext>
              </a:extLst>
            </p:cNvPr>
            <p:cNvCxnSpPr>
              <a:cxnSpLocks/>
              <a:stCxn id="23" idx="3"/>
              <a:endCxn id="33" idx="1"/>
            </p:cNvCxnSpPr>
            <p:nvPr/>
          </p:nvCxnSpPr>
          <p:spPr>
            <a:xfrm>
              <a:off x="10304204" y="5418045"/>
              <a:ext cx="21868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9DCE76-E65D-411D-B633-5D54ED21C0CD}"/>
                </a:ext>
              </a:extLst>
            </p:cNvPr>
            <p:cNvSpPr txBox="1"/>
            <p:nvPr/>
          </p:nvSpPr>
          <p:spPr>
            <a:xfrm>
              <a:off x="0" y="151347"/>
              <a:ext cx="1219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High Tower Text" panose="02040502050506030303" pitchFamily="18" charset="0"/>
                </a:rPr>
                <a:t>Your Medicare Options</a:t>
              </a: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CD105AEA-0F2D-4E69-ABCA-D23E9F7DB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4172" y="6556849"/>
              <a:ext cx="12366171" cy="38235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7B25BF5-5AF8-4CAB-BDD5-F77C5CA8416D}"/>
                </a:ext>
              </a:extLst>
            </p:cNvPr>
            <p:cNvGrpSpPr/>
            <p:nvPr/>
          </p:nvGrpSpPr>
          <p:grpSpPr>
            <a:xfrm>
              <a:off x="1888671" y="2197903"/>
              <a:ext cx="3766456" cy="4189639"/>
              <a:chOff x="517071" y="2197903"/>
              <a:chExt cx="3766456" cy="4189639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A8B529-9627-4F0E-B9DE-0BE449C75045}"/>
                  </a:ext>
                </a:extLst>
              </p:cNvPr>
              <p:cNvCxnSpPr>
                <a:cxnSpLocks/>
                <a:stCxn id="16" idx="2"/>
                <a:endCxn id="22" idx="0"/>
              </p:cNvCxnSpPr>
              <p:nvPr/>
            </p:nvCxnSpPr>
            <p:spPr>
              <a:xfrm>
                <a:off x="2400299" y="4136895"/>
                <a:ext cx="0" cy="311655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8320BC07-C90A-4CCC-B9ED-568DBD859E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071" y="2197903"/>
                <a:ext cx="3766456" cy="19389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b="1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Original Medicare</a:t>
                </a:r>
              </a:p>
              <a:p>
                <a:pPr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b="1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+</a:t>
                </a:r>
              </a:p>
              <a:p>
                <a:pPr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b="1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Medicare Supplement</a:t>
                </a:r>
              </a:p>
              <a:p>
                <a:pPr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b="1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+</a:t>
                </a:r>
              </a:p>
              <a:p>
                <a:pPr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b="1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Prescription Drug Plan</a:t>
                </a:r>
              </a:p>
            </p:txBody>
          </p:sp>
          <p:sp>
            <p:nvSpPr>
              <p:cNvPr id="22" name="Text Box 4">
                <a:extLst>
                  <a:ext uri="{FF2B5EF4-FFF2-40B4-BE49-F238E27FC236}">
                    <a16:creationId xmlns:a16="http://schemas.microsoft.com/office/drawing/2014/main" id="{ADFFD891-233D-41BB-8C69-D141549E3C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071" y="4448550"/>
                <a:ext cx="3766456" cy="19389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indent="-457200"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i="1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Includes;</a:t>
                </a:r>
              </a:p>
              <a:p>
                <a:pPr indent="-457200"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No Network</a:t>
                </a:r>
              </a:p>
              <a:p>
                <a:pPr indent="-457200"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Limits Out-of-Pocket Costs</a:t>
                </a:r>
              </a:p>
              <a:p>
                <a:pPr indent="-457200"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Monthly Premiums</a:t>
                </a:r>
              </a:p>
              <a:p>
                <a:pPr indent="-457200"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No Added Benefits</a:t>
                </a:r>
                <a:endParaRPr lang="en-US" sz="2400" b="1" dirty="0">
                  <a:solidFill>
                    <a:srgbClr val="253D7B"/>
                  </a:solidFill>
                  <a:latin typeface="High Tower Text" panose="02040502050506030303" pitchFamily="18" charset="0"/>
                  <a:cs typeface="Arial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00A5011-BA8E-4336-BF21-39C8154DA7E8}"/>
                </a:ext>
              </a:extLst>
            </p:cNvPr>
            <p:cNvGrpSpPr/>
            <p:nvPr/>
          </p:nvGrpSpPr>
          <p:grpSpPr>
            <a:xfrm>
              <a:off x="6536875" y="2197902"/>
              <a:ext cx="3767329" cy="4189639"/>
              <a:chOff x="7907600" y="2197903"/>
              <a:chExt cx="3767329" cy="4189639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9A06EE9-B605-4506-BE91-A85D673351BD}"/>
                  </a:ext>
                </a:extLst>
              </p:cNvPr>
              <p:cNvCxnSpPr>
                <a:cxnSpLocks/>
                <a:endCxn id="23" idx="0"/>
              </p:cNvCxnSpPr>
              <p:nvPr/>
            </p:nvCxnSpPr>
            <p:spPr>
              <a:xfrm>
                <a:off x="9791265" y="4136895"/>
                <a:ext cx="0" cy="311655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 Box 4">
                <a:extLst>
                  <a:ext uri="{FF2B5EF4-FFF2-40B4-BE49-F238E27FC236}">
                    <a16:creationId xmlns:a16="http://schemas.microsoft.com/office/drawing/2014/main" id="{FBDADAE4-8A75-4043-8F0F-A502E9C0C5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07600" y="2197903"/>
                <a:ext cx="3766455" cy="19389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 anchorCtr="0">
                <a:noAutofit/>
              </a:bodyPr>
              <a:lstStyle/>
              <a:p>
                <a:pPr indent="-457200"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b="1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Medicare Advantage</a:t>
                </a:r>
              </a:p>
              <a:p>
                <a:pPr indent="-457200"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b="1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Part C </a:t>
                </a:r>
              </a:p>
              <a:p>
                <a:pPr indent="-457200"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000" b="1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(HMO or PPO)</a:t>
                </a:r>
              </a:p>
              <a:p>
                <a:pPr indent="-457200"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000" i="1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(Combines Parts A, B &amp; D)</a:t>
                </a:r>
              </a:p>
            </p:txBody>
          </p:sp>
          <p:sp>
            <p:nvSpPr>
              <p:cNvPr id="23" name="Text Box 4">
                <a:extLst>
                  <a:ext uri="{FF2B5EF4-FFF2-40B4-BE49-F238E27FC236}">
                    <a16:creationId xmlns:a16="http://schemas.microsoft.com/office/drawing/2014/main" id="{B5ED13F7-511C-4D59-AF3E-A1370D288C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07601" y="4448550"/>
                <a:ext cx="3767328" cy="19389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indent="-457200"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i="1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Includes;</a:t>
                </a:r>
              </a:p>
              <a:p>
                <a:pPr indent="-457200"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Dr. &amp; Hospital Networks</a:t>
                </a:r>
              </a:p>
              <a:p>
                <a:pPr indent="-457200"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Co-Pays &amp; Deductibles</a:t>
                </a:r>
              </a:p>
              <a:p>
                <a:pPr indent="-457200"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No Monthly Premiums</a:t>
                </a:r>
              </a:p>
              <a:p>
                <a:pPr indent="-457200" algn="ctr" eaLnBrk="0" hangingPunct="0">
                  <a:buClr>
                    <a:srgbClr val="121466"/>
                  </a:buClr>
                  <a:tabLst>
                    <a:tab pos="860425" algn="l"/>
                  </a:tabLst>
                  <a:defRPr/>
                </a:pPr>
                <a:r>
                  <a:rPr lang="en-US" sz="2400" dirty="0">
                    <a:solidFill>
                      <a:srgbClr val="253D7B"/>
                    </a:solidFill>
                    <a:latin typeface="High Tower Text" panose="02040502050506030303" pitchFamily="18" charset="0"/>
                    <a:cs typeface="Arial" charset="0"/>
                  </a:rPr>
                  <a:t>Possible Added Benefits</a:t>
                </a:r>
                <a:endParaRPr lang="en-US" sz="2400" b="1" dirty="0">
                  <a:solidFill>
                    <a:srgbClr val="253D7B"/>
                  </a:solidFill>
                  <a:latin typeface="High Tower Text" panose="02040502050506030303" pitchFamily="18" charset="0"/>
                  <a:cs typeface="Arial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B957F-516D-426B-A0FC-E06D6DA80294}"/>
                </a:ext>
              </a:extLst>
            </p:cNvPr>
            <p:cNvSpPr txBox="1"/>
            <p:nvPr/>
          </p:nvSpPr>
          <p:spPr>
            <a:xfrm>
              <a:off x="10522892" y="4756325"/>
              <a:ext cx="1494935" cy="1323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Ask How to Cover                  Co-Pays &amp; Deductibles!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49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D3CD4-981D-4D6A-B96B-31A626CE36CA}"/>
              </a:ext>
            </a:extLst>
          </p:cNvPr>
          <p:cNvSpPr/>
          <p:nvPr/>
        </p:nvSpPr>
        <p:spPr>
          <a:xfrm>
            <a:off x="8111613" y="6333537"/>
            <a:ext cx="1907458" cy="3025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02D50"/>
                </a:solidFill>
                <a:latin typeface="Arial Narrow" panose="020B0606020202030204" pitchFamily="34" charset="0"/>
              </a:rPr>
              <a:t>Out of pocket limits apply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65E4FE6-05CB-47F1-80E3-6EA0D9D7B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98394"/>
              </p:ext>
            </p:extLst>
          </p:nvPr>
        </p:nvGraphicFramePr>
        <p:xfrm>
          <a:off x="248040" y="640321"/>
          <a:ext cx="11695919" cy="5689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719">
                  <a:extLst>
                    <a:ext uri="{9D8B030D-6E8A-4147-A177-3AD203B41FA5}">
                      <a16:colId xmlns:a16="http://schemas.microsoft.com/office/drawing/2014/main" val="45070778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413470373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751475301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611245437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9480643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886664615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327944639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869087106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68309969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654743607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653823884"/>
                    </a:ext>
                  </a:extLst>
                </a:gridCol>
              </a:tblGrid>
              <a:tr h="3539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Benefits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sz="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</a:t>
                      </a:r>
                      <a:r>
                        <a:rPr lang="en-US" sz="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G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K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32531"/>
                  </a:ext>
                </a:extLst>
              </a:tr>
              <a:tr h="6892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Medicare Part A coinsurance and hospital costs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(up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to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an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additional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365 days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after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Medicare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benefits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used)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rgbClr val="FEF1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rgbClr val="FEF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567060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Medicare Part B coinsurance or copayment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50%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75%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100%**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997442"/>
                  </a:ext>
                </a:extLst>
              </a:tr>
              <a:tr h="3362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Blood (first 3 pints)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rgbClr val="FEF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50%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75%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rgbClr val="FEF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770898"/>
                  </a:ext>
                </a:extLst>
              </a:tr>
              <a:tr h="6892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Part A hospice care coinsurance or copayment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50%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75%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869082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Skilled nursing facility care coinsurance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rgbClr val="FEF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50%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75%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rgbClr val="FEF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047344"/>
                  </a:ext>
                </a:extLst>
              </a:tr>
              <a:tr h="3081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Part A deductible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50%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75%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50%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725558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Part B deductible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rgbClr val="FEF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rgbClr val="FEF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041674"/>
                  </a:ext>
                </a:extLst>
              </a:tr>
              <a:tr h="3247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Part B excess charges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99538"/>
                  </a:ext>
                </a:extLst>
              </a:tr>
              <a:tr h="6056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Foreign Travel Emergency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(up to plan limits)</a:t>
                      </a:r>
                    </a:p>
                  </a:txBody>
                  <a:tcPr anchor="ctr">
                    <a:solidFill>
                      <a:srgbClr val="202D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202D50"/>
                          </a:solidFill>
                        </a:rPr>
                        <a:t>80%</a:t>
                      </a:r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80%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80%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80%</a:t>
                      </a:r>
                    </a:p>
                  </a:txBody>
                  <a:tcPr anchor="ctr">
                    <a:solidFill>
                      <a:srgbClr val="FEF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202D5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80%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202D50"/>
                          </a:solidFill>
                        </a:rPr>
                        <a:t>80%</a:t>
                      </a:r>
                    </a:p>
                  </a:txBody>
                  <a:tcPr anchor="ctr">
                    <a:solidFill>
                      <a:srgbClr val="FEF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5875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FFDF06-C2F1-48A7-B19F-A2CD76AA3EFC}"/>
              </a:ext>
            </a:extLst>
          </p:cNvPr>
          <p:cNvSpPr txBox="1"/>
          <p:nvPr/>
        </p:nvSpPr>
        <p:spPr>
          <a:xfrm>
            <a:off x="598714" y="221876"/>
            <a:ext cx="1099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>
                <a:solidFill>
                  <a:srgbClr val="202D50"/>
                </a:solidFill>
                <a:latin typeface="High Tower Text" panose="02040502050506030303" pitchFamily="18" charset="0"/>
              </a:rPr>
              <a:t>Medicare Supplement (Medigap) Plans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743011-6AFB-4D1B-A9FE-CB5621973277}"/>
              </a:ext>
            </a:extLst>
          </p:cNvPr>
          <p:cNvSpPr txBox="1"/>
          <p:nvPr/>
        </p:nvSpPr>
        <p:spPr>
          <a:xfrm>
            <a:off x="248041" y="6303433"/>
            <a:ext cx="7096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02D50"/>
                </a:solidFill>
                <a:latin typeface="Arial Narrow" panose="020B0606020202030204" pitchFamily="34" charset="0"/>
              </a:rPr>
              <a:t>*Plans C and F only available if Part A was effective prior to 01/01/2020.  </a:t>
            </a:r>
          </a:p>
          <a:p>
            <a:r>
              <a:rPr lang="en-US" sz="1400" b="1" dirty="0">
                <a:solidFill>
                  <a:srgbClr val="202D50"/>
                </a:solidFill>
                <a:latin typeface="Arial Narrow" panose="020B0606020202030204" pitchFamily="34" charset="0"/>
              </a:rPr>
              <a:t>**Plan N Part B coinsurance includes small copayment for office visits and emergency room visits.</a:t>
            </a:r>
            <a:endParaRPr lang="en-US" sz="1600" b="1" dirty="0">
              <a:solidFill>
                <a:srgbClr val="202D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9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249965D7-F637-474E-8ACD-3BC22B40D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8" t="2032" b="51022"/>
          <a:stretch/>
        </p:blipFill>
        <p:spPr>
          <a:xfrm>
            <a:off x="-21772" y="-761997"/>
            <a:ext cx="12268200" cy="3407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9A74F-C823-429A-9231-234D8268BC05}"/>
              </a:ext>
            </a:extLst>
          </p:cNvPr>
          <p:cNvSpPr txBox="1"/>
          <p:nvPr/>
        </p:nvSpPr>
        <p:spPr>
          <a:xfrm>
            <a:off x="609601" y="186289"/>
            <a:ext cx="10994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High Tower Text" panose="02040502050506030303" pitchFamily="18" charset="0"/>
              </a:rPr>
              <a:t>Independence / Post-Hospital Care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1BA40E6-A051-4E6E-A9B7-32A463628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486" y="3316520"/>
            <a:ext cx="714102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lvl="2" eaLnBrk="0" hangingPunct="0">
              <a:buClr>
                <a:srgbClr val="121466"/>
              </a:buClr>
              <a:tabLst>
                <a:tab pos="860425" algn="l"/>
              </a:tabLst>
              <a:defRPr/>
            </a:pPr>
            <a:r>
              <a:rPr lang="en-US" sz="2800" dirty="0">
                <a:solidFill>
                  <a:srgbClr val="C00000"/>
                </a:solidFill>
                <a:latin typeface="High Tower Text" panose="02040502050506030303" pitchFamily="18" charset="0"/>
                <a:cs typeface="Arial" charset="0"/>
              </a:rPr>
              <a:t>National Average Cost of Care in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pPr marL="457200" lvl="2" eaLnBrk="0" hangingPunct="0">
              <a:buClr>
                <a:srgbClr val="121466"/>
              </a:buClr>
              <a:tabLst>
                <a:tab pos="860425" algn="l"/>
              </a:tabLst>
              <a:defRPr/>
            </a:pPr>
            <a:r>
              <a:rPr lang="en-US" sz="2400" dirty="0">
                <a:solidFill>
                  <a:srgbClr val="00234A"/>
                </a:solidFill>
                <a:latin typeface="High Tower Text" panose="02040502050506030303" pitchFamily="18" charset="0"/>
                <a:cs typeface="Arial" charset="0"/>
              </a:rPr>
              <a:t>Home Health Aide		</a:t>
            </a:r>
            <a:r>
              <a:rPr lang="en-US" sz="2400" dirty="0">
                <a:solidFill>
                  <a:srgbClr val="00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$6,292</a:t>
            </a:r>
            <a:r>
              <a:rPr lang="en-US" sz="2400" dirty="0">
                <a:solidFill>
                  <a:srgbClr val="00234A"/>
                </a:solidFill>
                <a:latin typeface="High Tower Text" panose="02040502050506030303" pitchFamily="18" charset="0"/>
                <a:cs typeface="Arial" charset="0"/>
              </a:rPr>
              <a:t> per month</a:t>
            </a:r>
          </a:p>
          <a:p>
            <a:pPr marL="457200" lvl="2" eaLnBrk="0" hangingPunct="0">
              <a:buClr>
                <a:srgbClr val="121466"/>
              </a:buClr>
              <a:tabLst>
                <a:tab pos="860425" algn="l"/>
              </a:tabLst>
              <a:defRPr/>
            </a:pPr>
            <a:r>
              <a:rPr lang="en-US" sz="2400" dirty="0">
                <a:solidFill>
                  <a:srgbClr val="00234A"/>
                </a:solidFill>
                <a:latin typeface="High Tower Text" panose="02040502050506030303" pitchFamily="18" charset="0"/>
                <a:cs typeface="Arial" charset="0"/>
              </a:rPr>
              <a:t>Assisted Living			</a:t>
            </a:r>
            <a:r>
              <a:rPr lang="en-US" sz="2400" dirty="0">
                <a:solidFill>
                  <a:srgbClr val="00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$5,350</a:t>
            </a:r>
            <a:r>
              <a:rPr lang="en-US" sz="2400" dirty="0">
                <a:solidFill>
                  <a:srgbClr val="00234A"/>
                </a:solidFill>
                <a:latin typeface="High Tower Text" panose="02040502050506030303" pitchFamily="18" charset="0"/>
                <a:cs typeface="Arial" charset="0"/>
              </a:rPr>
              <a:t> per month</a:t>
            </a:r>
          </a:p>
          <a:p>
            <a:pPr marL="457200" lvl="2" eaLnBrk="0" hangingPunct="0">
              <a:buClr>
                <a:srgbClr val="121466"/>
              </a:buClr>
              <a:tabLst>
                <a:tab pos="860425" algn="l"/>
              </a:tabLst>
              <a:defRPr/>
            </a:pPr>
            <a:r>
              <a:rPr lang="en-US" sz="2400" dirty="0">
                <a:solidFill>
                  <a:srgbClr val="00234A"/>
                </a:solidFill>
                <a:latin typeface="High Tower Text" panose="02040502050506030303" pitchFamily="18" charset="0"/>
                <a:cs typeface="Arial" charset="0"/>
              </a:rPr>
              <a:t>Nursing Home </a:t>
            </a:r>
            <a:r>
              <a:rPr lang="en-US" dirty="0">
                <a:solidFill>
                  <a:srgbClr val="00234A"/>
                </a:solidFill>
                <a:latin typeface="High Tower Text" panose="02040502050506030303" pitchFamily="18" charset="0"/>
                <a:cs typeface="Arial" charset="0"/>
              </a:rPr>
              <a:t>(Private Room)</a:t>
            </a:r>
            <a:r>
              <a:rPr lang="en-US" sz="2400" dirty="0">
                <a:solidFill>
                  <a:srgbClr val="00234A"/>
                </a:solidFill>
                <a:latin typeface="High Tower Text" panose="02040502050506030303" pitchFamily="18" charset="0"/>
                <a:cs typeface="Arial" charset="0"/>
              </a:rPr>
              <a:t>	</a:t>
            </a:r>
            <a:r>
              <a:rPr lang="en-US" sz="2400" dirty="0">
                <a:solidFill>
                  <a:srgbClr val="00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$9,733</a:t>
            </a:r>
            <a:r>
              <a:rPr lang="en-US" sz="2400" dirty="0">
                <a:solidFill>
                  <a:srgbClr val="00234A"/>
                </a:solidFill>
                <a:latin typeface="High Tower Text" panose="02040502050506030303" pitchFamily="18" charset="0"/>
                <a:cs typeface="Arial" charset="0"/>
              </a:rPr>
              <a:t> per month</a:t>
            </a:r>
          </a:p>
          <a:p>
            <a:pPr marL="457200" lvl="2" eaLnBrk="0" hangingPunct="0">
              <a:buClr>
                <a:srgbClr val="121466"/>
              </a:buClr>
              <a:tabLst>
                <a:tab pos="860425" algn="l"/>
              </a:tabLst>
              <a:defRPr/>
            </a:pPr>
            <a:r>
              <a:rPr lang="en-US" sz="2000" i="1" dirty="0">
                <a:solidFill>
                  <a:srgbClr val="6E89A9"/>
                </a:solidFill>
                <a:latin typeface="High Tower Text" panose="02040502050506030303" pitchFamily="18" charset="0"/>
                <a:cs typeface="Arial" charset="0"/>
              </a:rPr>
              <a:t>www.genworth.com/costofcare</a:t>
            </a:r>
            <a:r>
              <a:rPr lang="en-US" sz="2400" dirty="0">
                <a:solidFill>
                  <a:srgbClr val="953735"/>
                </a:solidFill>
                <a:latin typeface="High Tower Text" panose="02040502050506030303" pitchFamily="18" charset="0"/>
                <a:cs typeface="Arial" charset="0"/>
              </a:rPr>
              <a:t>	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F78913-68EA-44D7-BFB6-B9236CA27FDE}"/>
              </a:ext>
            </a:extLst>
          </p:cNvPr>
          <p:cNvSpPr txBox="1"/>
          <p:nvPr/>
        </p:nvSpPr>
        <p:spPr>
          <a:xfrm>
            <a:off x="0" y="1892303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000" dirty="0">
                <a:solidFill>
                  <a:srgbClr val="C00000"/>
                </a:solidFill>
                <a:latin typeface="High Tower Text" panose="02040502050506030303" pitchFamily="18" charset="0"/>
              </a:rPr>
              <a:t> in 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000" dirty="0">
                <a:solidFill>
                  <a:srgbClr val="C00000"/>
                </a:solidFill>
                <a:latin typeface="High Tower Text" panose="02040502050506030303" pitchFamily="18" charset="0"/>
              </a:rPr>
              <a:t> seniors will need some type of extended care in their lives. </a:t>
            </a:r>
          </a:p>
          <a:p>
            <a:pPr algn="ctr"/>
            <a:r>
              <a:rPr lang="en-US" sz="2800" dirty="0">
                <a:solidFill>
                  <a:srgbClr val="00234A"/>
                </a:solidFill>
                <a:latin typeface="High Tower Text" panose="02040502050506030303" pitchFamily="18" charset="0"/>
              </a:rPr>
              <a:t>The average length of extended care is </a:t>
            </a:r>
            <a:r>
              <a:rPr lang="en-US" sz="2800" dirty="0">
                <a:solidFill>
                  <a:srgbClr val="00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234A"/>
                </a:solidFill>
                <a:latin typeface="High Tower Text" panose="02040502050506030303" pitchFamily="18" charset="0"/>
              </a:rPr>
              <a:t> years.</a:t>
            </a:r>
          </a:p>
          <a:p>
            <a:pPr algn="ctr"/>
            <a:r>
              <a:rPr lang="en-US" sz="2000" i="1" dirty="0">
                <a:solidFill>
                  <a:srgbClr val="6E89A9"/>
                </a:solidFill>
                <a:latin typeface="High Tower Text" panose="02040502050506030303" pitchFamily="18" charset="0"/>
              </a:rPr>
              <a:t>www.longtermcare.gov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5884E2-D6FF-4D1D-9A13-AC1177B4DA8A}"/>
              </a:ext>
            </a:extLst>
          </p:cNvPr>
          <p:cNvGrpSpPr/>
          <p:nvPr/>
        </p:nvGrpSpPr>
        <p:grpSpPr>
          <a:xfrm>
            <a:off x="979714" y="5461734"/>
            <a:ext cx="10608128" cy="1261884"/>
            <a:chOff x="990600" y="5276672"/>
            <a:chExt cx="10608128" cy="1261884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82BC9CC5-352B-46D1-BAED-9088A0421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5276672"/>
              <a:ext cx="8948057" cy="126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lvl="2" algn="ctr" eaLnBrk="0" hangingPunct="0">
                <a:buClr>
                  <a:srgbClr val="121466"/>
                </a:buClr>
                <a:tabLst>
                  <a:tab pos="860425" algn="l"/>
                </a:tabLst>
                <a:defRPr/>
              </a:pPr>
              <a:r>
                <a:rPr lang="en-US" sz="2800" dirty="0">
                  <a:solidFill>
                    <a:srgbClr val="C00000"/>
                  </a:solidFill>
                  <a:latin typeface="High Tower Text" panose="02040502050506030303" pitchFamily="18" charset="0"/>
                  <a:cs typeface="Arial" charset="0"/>
                </a:rPr>
                <a:t>How will you pay for your care?</a:t>
              </a:r>
            </a:p>
            <a:p>
              <a:pPr marL="1882775" lvl="2" indent="-342900" eaLnBrk="0" hangingPunct="0">
                <a:buClr>
                  <a:srgbClr val="00234A"/>
                </a:buClr>
                <a:buFont typeface="Arial" panose="020B0604020202020204" pitchFamily="34" charset="0"/>
                <a:buChar char="•"/>
                <a:tabLst>
                  <a:tab pos="860425" algn="l"/>
                </a:tabLst>
                <a:defRPr/>
              </a:pPr>
              <a:r>
                <a:rPr lang="en-US" sz="2400" dirty="0">
                  <a:solidFill>
                    <a:srgbClr val="00234A"/>
                  </a:solidFill>
                  <a:latin typeface="High Tower Text" panose="02040502050506030303" pitchFamily="18" charset="0"/>
                  <a:cs typeface="Arial" charset="0"/>
                </a:rPr>
                <a:t>Self-Insure</a:t>
              </a:r>
            </a:p>
            <a:p>
              <a:pPr marL="1882775" lvl="2" indent="-342900" eaLnBrk="0" hangingPunct="0">
                <a:buClr>
                  <a:srgbClr val="00234A"/>
                </a:buClr>
                <a:buFont typeface="Arial" panose="020B0604020202020204" pitchFamily="34" charset="0"/>
                <a:buChar char="•"/>
                <a:tabLst>
                  <a:tab pos="860425" algn="l"/>
                </a:tabLst>
                <a:defRPr/>
              </a:pPr>
              <a:r>
                <a:rPr lang="en-US" sz="2400" dirty="0">
                  <a:solidFill>
                    <a:srgbClr val="00234A"/>
                  </a:solidFill>
                  <a:latin typeface="High Tower Text" panose="02040502050506030303" pitchFamily="18" charset="0"/>
                  <a:cs typeface="Arial" charset="0"/>
                </a:rPr>
                <a:t>Hybrid Policy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DDC461-D353-441F-A2FC-13C79C6996D3}"/>
                </a:ext>
              </a:extLst>
            </p:cNvPr>
            <p:cNvSpPr txBox="1"/>
            <p:nvPr/>
          </p:nvSpPr>
          <p:spPr>
            <a:xfrm>
              <a:off x="5464628" y="5646004"/>
              <a:ext cx="61341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0100" lvl="2" indent="-342900" eaLnBrk="0" hangingPunct="0">
                <a:buClr>
                  <a:srgbClr val="00234A"/>
                </a:buClr>
                <a:buFont typeface="Arial" panose="020B0604020202020204" pitchFamily="34" charset="0"/>
                <a:buChar char="•"/>
                <a:tabLst>
                  <a:tab pos="860425" algn="l"/>
                </a:tabLst>
                <a:defRPr/>
              </a:pPr>
              <a:r>
                <a:rPr lang="en-US" sz="2400" dirty="0">
                  <a:solidFill>
                    <a:srgbClr val="00234A"/>
                  </a:solidFill>
                  <a:latin typeface="High Tower Text" panose="02040502050506030303" pitchFamily="18" charset="0"/>
                  <a:cs typeface="Arial" charset="0"/>
                </a:rPr>
                <a:t>Insurance Policy</a:t>
              </a:r>
            </a:p>
            <a:p>
              <a:pPr marL="800100" lvl="2" indent="-342900" eaLnBrk="0" hangingPunct="0">
                <a:buClr>
                  <a:srgbClr val="00234A"/>
                </a:buClr>
                <a:buFont typeface="Arial" panose="020B0604020202020204" pitchFamily="34" charset="0"/>
                <a:buChar char="•"/>
                <a:tabLst>
                  <a:tab pos="860425" algn="l"/>
                </a:tabLst>
                <a:defRPr/>
              </a:pPr>
              <a:r>
                <a:rPr lang="en-US" sz="2400" dirty="0">
                  <a:solidFill>
                    <a:srgbClr val="00234A"/>
                  </a:solidFill>
                  <a:latin typeface="High Tower Text" panose="02040502050506030303" pitchFamily="18" charset="0"/>
                  <a:cs typeface="Arial" charset="0"/>
                </a:rPr>
                <a:t>Medicaid </a:t>
              </a:r>
              <a:r>
                <a:rPr lang="en-US" sz="2000" i="1" dirty="0">
                  <a:solidFill>
                    <a:srgbClr val="00234A"/>
                  </a:solidFill>
                  <a:latin typeface="High Tower Text" panose="02040502050506030303" pitchFamily="18" charset="0"/>
                  <a:cs typeface="Arial" charset="0"/>
                </a:rPr>
                <a:t>(Spend-down w/ limited options) </a:t>
              </a:r>
              <a:endParaRPr lang="en-US" sz="2400" i="1" dirty="0">
                <a:solidFill>
                  <a:srgbClr val="00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792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94698</TotalTime>
  <Words>1019</Words>
  <Application>Microsoft Office PowerPoint</Application>
  <PresentationFormat>Widescreen</PresentationFormat>
  <Paragraphs>218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Adobe Garamond Pro</vt:lpstr>
      <vt:lpstr>Adobe Garamond Pro Bold</vt:lpstr>
      <vt:lpstr>Adobe Gothic Std B</vt:lpstr>
      <vt:lpstr>Albertus MT</vt:lpstr>
      <vt:lpstr>Arial</vt:lpstr>
      <vt:lpstr>Arial Narrow</vt:lpstr>
      <vt:lpstr>Brush Script MT</vt:lpstr>
      <vt:lpstr>Calibri</vt:lpstr>
      <vt:lpstr>Calibri Light</vt:lpstr>
      <vt:lpstr>High Tower Text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LeBlanc</dc:creator>
  <cp:lastModifiedBy>Nancy LeBlanc</cp:lastModifiedBy>
  <cp:revision>234</cp:revision>
  <cp:lastPrinted>2025-10-28T14:15:12Z</cp:lastPrinted>
  <dcterms:created xsi:type="dcterms:W3CDTF">2020-02-26T03:32:41Z</dcterms:created>
  <dcterms:modified xsi:type="dcterms:W3CDTF">2025-12-22T20:23:24Z</dcterms:modified>
</cp:coreProperties>
</file>